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5C535-F677-4AA4-9401-FA550312146B}" type="datetimeFigureOut">
              <a:rPr lang="cs-CZ" smtClean="0"/>
              <a:t>3. 4. 2019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6758E-DE69-492C-AEDD-053FA5F1A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24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3C-281D-45AA-8825-74EF4100BD28}" type="datetimeFigureOut">
              <a:rPr lang="cs-CZ" smtClean="0"/>
              <a:t>3. 4. 2019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A050-440B-4DEB-98B5-C3FF9B07CC6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48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3C-281D-45AA-8825-74EF4100BD28}" type="datetimeFigureOut">
              <a:rPr lang="cs-CZ" smtClean="0"/>
              <a:t>3. 4. 2019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A050-440B-4DEB-98B5-C3FF9B07C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0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3C-281D-45AA-8825-74EF4100BD28}" type="datetimeFigureOut">
              <a:rPr lang="cs-CZ" smtClean="0"/>
              <a:t>3. 4. 2019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A050-440B-4DEB-98B5-C3FF9B07C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35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3C-281D-45AA-8825-74EF4100BD28}" type="datetimeFigureOut">
              <a:rPr lang="cs-CZ" smtClean="0"/>
              <a:t>3. 4. 2019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A050-440B-4DEB-98B5-C3FF9B07C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72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3C-281D-45AA-8825-74EF4100BD28}" type="datetimeFigureOut">
              <a:rPr lang="cs-CZ" smtClean="0"/>
              <a:t>3. 4. 2019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A050-440B-4DEB-98B5-C3FF9B07CC6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52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3C-281D-45AA-8825-74EF4100BD28}" type="datetimeFigureOut">
              <a:rPr lang="cs-CZ" smtClean="0"/>
              <a:t>3. 4. 2019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A050-440B-4DEB-98B5-C3FF9B07C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31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3C-281D-45AA-8825-74EF4100BD28}" type="datetimeFigureOut">
              <a:rPr lang="cs-CZ" smtClean="0"/>
              <a:t>3. 4. 2019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A050-440B-4DEB-98B5-C3FF9B07C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6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3C-281D-45AA-8825-74EF4100BD28}" type="datetimeFigureOut">
              <a:rPr lang="cs-CZ" smtClean="0"/>
              <a:t>3. 4. 2019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A050-440B-4DEB-98B5-C3FF9B07C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62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3C-281D-45AA-8825-74EF4100BD28}" type="datetimeFigureOut">
              <a:rPr lang="cs-CZ" smtClean="0"/>
              <a:t>3. 4. 2019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A050-440B-4DEB-98B5-C3FF9B07C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2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BDA93C-281D-45AA-8825-74EF4100BD28}" type="datetimeFigureOut">
              <a:rPr lang="cs-CZ" smtClean="0"/>
              <a:t>3. 4. 2019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66A050-440B-4DEB-98B5-C3FF9B07C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54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3C-281D-45AA-8825-74EF4100BD28}" type="datetimeFigureOut">
              <a:rPr lang="cs-CZ" smtClean="0"/>
              <a:t>3. 4. 2019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A050-440B-4DEB-98B5-C3FF9B07C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17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BDA93C-281D-45AA-8825-74EF4100BD28}" type="datetimeFigureOut">
              <a:rPr lang="cs-CZ" smtClean="0"/>
              <a:t>3. 4. 2019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66A050-440B-4DEB-98B5-C3FF9B07CC6C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59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DB39650-35CA-4FED-AFCB-3B9B84457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98709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/>
              <a:t>3. výzva MAS Hrušovansko, z. s</a:t>
            </a:r>
            <a:r>
              <a:rPr lang="cs-CZ" sz="3600" b="1" dirty="0"/>
              <a:t>.</a:t>
            </a:r>
            <a:br>
              <a:rPr lang="cs-CZ" sz="3600" b="1" dirty="0"/>
            </a:br>
            <a:r>
              <a:rPr lang="cs-CZ" sz="3600" b="1" dirty="0"/>
              <a:t>k předkládání Žádostí o dotaci v rámci operace </a:t>
            </a:r>
            <a:br>
              <a:rPr lang="cs-CZ" sz="3600" b="1" dirty="0"/>
            </a:br>
            <a:r>
              <a:rPr lang="cs-CZ" sz="3600" b="1" dirty="0"/>
              <a:t>19.2.1 PRV na období 2014-2020</a:t>
            </a:r>
            <a:br>
              <a:rPr lang="cs-CZ" sz="3600" b="1" dirty="0"/>
            </a:br>
            <a:br>
              <a:rPr lang="cs-CZ" sz="3600" b="1" dirty="0"/>
            </a:br>
            <a:r>
              <a:rPr lang="cs-CZ" sz="2200" b="1" dirty="0"/>
              <a:t>Podání žádosti přes PF</a:t>
            </a:r>
            <a:br>
              <a:rPr lang="cs-CZ" sz="3600" dirty="0"/>
            </a:br>
            <a:endParaRPr lang="cs-CZ" sz="3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F68429-E2B4-41A4-B990-2342E8D78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43" y="4731791"/>
            <a:ext cx="3125474" cy="1290558"/>
          </a:xfrm>
          <a:prstGeom prst="rect">
            <a:avLst/>
          </a:prstGeom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968127E4-C418-496D-961F-D36EA1177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885" y="5118229"/>
            <a:ext cx="10058400" cy="1143000"/>
          </a:xfrm>
        </p:spPr>
        <p:txBody>
          <a:bodyPr>
            <a:normAutofit fontScale="85000" lnSpcReduction="20000"/>
          </a:bodyPr>
          <a:lstStyle/>
          <a:p>
            <a:pPr algn="r"/>
            <a:endParaRPr lang="cs-CZ" dirty="0">
              <a:solidFill>
                <a:schemeClr val="tx1"/>
              </a:solidFill>
              <a:latin typeface="+mn-lt"/>
            </a:endParaRPr>
          </a:p>
          <a:p>
            <a:pPr algn="r"/>
            <a:endParaRPr lang="cs-CZ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sz="2100" cap="none" spc="0" dirty="0">
                <a:solidFill>
                  <a:schemeClr val="tx1"/>
                </a:solidFill>
                <a:latin typeface="+mn-lt"/>
              </a:rPr>
              <a:t>5. 4. 2019 Hrušovany nad Jevišovkou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82A1B32-448A-41DB-8E24-54022CF6C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301496"/>
            <a:ext cx="5617322" cy="9944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6AC4C92-2B03-4A1E-B00E-2A7DDC859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540" y="254831"/>
            <a:ext cx="2678655" cy="890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C2912AE-789C-4C5F-BFAD-4F24201169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286" y="254831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04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94154-104E-4BAA-855A-9AF84609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tx1"/>
                </a:solidFill>
              </a:rPr>
              <a:t>Generování formuláře žádosti v portálu farmáře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C256DB-903B-4F2C-9712-D99783160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12" y="1842052"/>
            <a:ext cx="6666465" cy="446982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1162A42-F3C9-4957-BEB8-F5FBD924A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E2F1AF3-15DA-4337-A360-30B1ECD74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CA2E5AE-736F-4367-977D-857CAEF65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2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EAB88-19F8-4311-9924-1B53C71C8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tx1"/>
                </a:solidFill>
              </a:rPr>
              <a:t>Generování formuláře žádosti v portálu farmáře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FA1685C-9C87-40B3-B3F6-04F0E2337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21" y="1876573"/>
            <a:ext cx="7162757" cy="441732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694C2EB-1714-4A3B-9354-1508FCA7D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ACF36A0-9445-4542-97ED-91369B6C9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9D48720-E6B0-4971-9862-6627794ED7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00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3E8BB-0355-453B-B88C-C69D49A4E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Formulář žádosti o dotaci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FCB40A-FAD9-47A5-BA95-4D06AB9E9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36995"/>
            <a:ext cx="6178516" cy="4338517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76DBFA5-7DD4-449C-8992-89C92BF513B6}"/>
              </a:ext>
            </a:extLst>
          </p:cNvPr>
          <p:cNvSpPr/>
          <p:nvPr/>
        </p:nvSpPr>
        <p:spPr>
          <a:xfrm>
            <a:off x="7275796" y="3223067"/>
            <a:ext cx="477078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Franklin Gothic Book" panose="020B0503020102020204" pitchFamily="34" charset="0"/>
              </a:rPr>
              <a:t>Důležité je </a:t>
            </a:r>
            <a:r>
              <a:rPr lang="cs-CZ" b="1" u="sng" dirty="0">
                <a:solidFill>
                  <a:srgbClr val="000000"/>
                </a:solidFill>
                <a:latin typeface="Arial" panose="020B0604020202020204" pitchFamily="34" charset="0"/>
              </a:rPr>
              <a:t>vyplnit pole 12 a 13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, aby se zobrazily všechny strany žádosti</a:t>
            </a:r>
            <a:endParaRPr lang="cs-CZ" sz="3200" dirty="0">
              <a:solidFill>
                <a:srgbClr val="4E3B30"/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rgbClr val="4E3B3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Franklin Gothic Book" panose="020B0503020102020204" pitchFamily="34" charset="0"/>
              </a:rPr>
              <a:t>Pod tlačítkem 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MENU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je umístěn instruktážní list</a:t>
            </a:r>
            <a:endParaRPr lang="cs-CZ" sz="3200" dirty="0">
              <a:solidFill>
                <a:srgbClr val="4E3B30"/>
              </a:solidFill>
              <a:latin typeface="Arial" panose="020B0604020202020204" pitchFamily="34" charset="0"/>
            </a:endParaRP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AF22A42A-557A-4CFF-9361-D55D0D4142A3}"/>
              </a:ext>
            </a:extLst>
          </p:cNvPr>
          <p:cNvSpPr/>
          <p:nvPr/>
        </p:nvSpPr>
        <p:spPr>
          <a:xfrm>
            <a:off x="3022087" y="3864157"/>
            <a:ext cx="260350" cy="693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80EF2195-1F7C-4902-A719-EE993E59DCD8}"/>
              </a:ext>
            </a:extLst>
          </p:cNvPr>
          <p:cNvSpPr/>
          <p:nvPr/>
        </p:nvSpPr>
        <p:spPr>
          <a:xfrm>
            <a:off x="5083854" y="3864157"/>
            <a:ext cx="260350" cy="693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121043D7-EA58-4340-92FC-FF7AADE54D5B}"/>
              </a:ext>
            </a:extLst>
          </p:cNvPr>
          <p:cNvSpPr/>
          <p:nvPr/>
        </p:nvSpPr>
        <p:spPr>
          <a:xfrm>
            <a:off x="5051563" y="1890291"/>
            <a:ext cx="118745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38CF487-47CB-4FD1-B94A-E5ACDA388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8D71ECC-7ECC-43E3-AB64-CCE1F44ED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D0935F7-6A4F-4CA3-A1E1-ADCD567FCF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8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7B7918-8126-4B13-B8D9-7FFD4710F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Formulář žádosti o dotaci</a:t>
            </a: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AC4CBF-DAC5-4554-A546-151A9AC66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741" y="1737360"/>
            <a:ext cx="9532517" cy="426107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87C7E9E-BCF0-4917-A6D7-96573242D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E4A1F1F-5644-4CA5-9C58-418D4F38B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3E85637-EA12-43C5-AA46-B6113453C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36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D367B-2A68-4358-AEDA-C4CF3DA8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Formulář žádosti o dotaci</a:t>
            </a: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4FF84E2-3C60-4815-94E4-F62D6F52F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79" y="1957943"/>
            <a:ext cx="9938330" cy="147732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59AB42E-6DE2-4C76-9663-4376B4627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315" y="3429000"/>
            <a:ext cx="9938330" cy="285044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1467E6E-57BA-4C68-BFF6-6CA494C7E655}"/>
              </a:ext>
            </a:extLst>
          </p:cNvPr>
          <p:cNvSpPr txBox="1"/>
          <p:nvPr/>
        </p:nvSpPr>
        <p:spPr>
          <a:xfrm>
            <a:off x="7743009" y="2181341"/>
            <a:ext cx="2936391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Automatický výpočet data předložení Žádosti o platbu na MAS (15 kalendářních dní před termínem předložení na RO)</a:t>
            </a: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EFC0257B-8936-4F22-8BE8-B7E6B4720949}"/>
              </a:ext>
            </a:extLst>
          </p:cNvPr>
          <p:cNvSpPr/>
          <p:nvPr/>
        </p:nvSpPr>
        <p:spPr>
          <a:xfrm>
            <a:off x="7146109" y="2781235"/>
            <a:ext cx="596900" cy="2775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8789E25-1881-4A7E-AFC1-278EAFF8F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312616C-CD54-4B6A-BD9A-672035DD1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83205C1-F9D6-4E56-9931-0021C8E959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5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EBF85-FEDF-46F4-B642-5BFC039C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Formulář žádosti o dotaci</a:t>
            </a: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F0F04A-8370-4042-80FC-1E71222A4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29" y="1916970"/>
            <a:ext cx="9939542" cy="302405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B414329-304C-4E4D-9FCF-B7EE8E381F75}"/>
              </a:ext>
            </a:extLst>
          </p:cNvPr>
          <p:cNvSpPr txBox="1"/>
          <p:nvPr/>
        </p:nvSpPr>
        <p:spPr>
          <a:xfrm>
            <a:off x="4126230" y="5033174"/>
            <a:ext cx="4000500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Údaje o zpracovateli projektu se vyplňují pouze v případě, že zpracovatelem projektu není žadatel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42E363-DCFA-4670-BC63-05D624473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21985F6-54FA-4385-AC5A-D0A2441B9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5C92DC5-7AD1-46FE-A8CC-E670367E8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28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481F1B-97A0-431E-A22D-F0303872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Formulář žádosti o dotaci</a:t>
            </a: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EE3D46-F8A8-4839-AE99-7218E989E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802" y="1858689"/>
            <a:ext cx="5657850" cy="444545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0120A6E-D24A-4118-B23E-D25FB81C2708}"/>
              </a:ext>
            </a:extLst>
          </p:cNvPr>
          <p:cNvSpPr txBox="1"/>
          <p:nvPr/>
        </p:nvSpPr>
        <p:spPr>
          <a:xfrm>
            <a:off x="7023652" y="2489651"/>
            <a:ext cx="2578100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Nadefinované zakázky vyplňuje žadatel zde na straně B3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F655F16-39CA-4263-BDF3-70678E40DA8F}"/>
              </a:ext>
            </a:extLst>
          </p:cNvPr>
          <p:cNvSpPr txBox="1"/>
          <p:nvPr/>
        </p:nvSpPr>
        <p:spPr>
          <a:xfrm>
            <a:off x="7008004" y="3658232"/>
            <a:ext cx="257810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Výše zakázky se automaticky napočítává z údajů ze strany C1 – Výdaje projektu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61D71C5-6F03-4C9D-8B11-711C1CFAA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6B84ED4-0272-4CA0-A5B8-828154654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9C969BA-BB94-4147-927F-2A0CBF94AF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85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7C35B-1107-4F85-89C6-C87ADEDF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Formulář žádosti o dotaci</a:t>
            </a: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A0FF12-DBAC-4FDB-8B70-683DBBC5F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560" y="2040835"/>
            <a:ext cx="9363483" cy="4088600"/>
          </a:xfrm>
          <a:prstGeom prst="rect">
            <a:avLst/>
          </a:prstGeom>
        </p:spPr>
      </p:pic>
      <p:sp>
        <p:nvSpPr>
          <p:cNvPr id="7" name="Šipka: obousměrná vodorovná 6">
            <a:extLst>
              <a:ext uri="{FF2B5EF4-FFF2-40B4-BE49-F238E27FC236}">
                <a16:creationId xmlns:a16="http://schemas.microsoft.com/office/drawing/2014/main" id="{9FA54176-EF63-40DE-95CE-A4B9187EF7EE}"/>
              </a:ext>
            </a:extLst>
          </p:cNvPr>
          <p:cNvSpPr/>
          <p:nvPr/>
        </p:nvSpPr>
        <p:spPr>
          <a:xfrm>
            <a:off x="5313569" y="3170735"/>
            <a:ext cx="2603500" cy="914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Přiřazení k zakázce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F8F1855-62B0-49F5-BDA5-27643CAE1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F6D0ED4-57EB-4D85-B218-3EF600C33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057FEFB-0E60-456F-A1C3-1D24A2A57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31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C1FFD-7A7F-4C30-B69C-31E85A1F4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Formulář žádosti o dotaci</a:t>
            </a: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09B87D-68D8-40E9-BBA8-DC6E26961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41026"/>
            <a:ext cx="7036595" cy="4414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201B8F3-F0C9-4B75-8E68-555ABAC1D9F4}"/>
              </a:ext>
            </a:extLst>
          </p:cNvPr>
          <p:cNvSpPr txBox="1"/>
          <p:nvPr/>
        </p:nvSpPr>
        <p:spPr>
          <a:xfrm>
            <a:off x="8322365" y="3429000"/>
            <a:ext cx="3074504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Přehled rozpočtu se vyplňuje automaticky na základě údajů uvedených na předchozích stranách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70D7D03-1646-4C4C-9F58-982E96871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010810C-41E7-4208-AF29-0B94CD4E8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780A259-389D-4F62-9120-8EE963DBC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17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5FC9E-FCA2-4FEC-922C-9659A8C15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Formulář žádosti o dotaci</a:t>
            </a: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B3894A-3D2E-4EC5-B554-501C4F3E9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79" y="2252870"/>
            <a:ext cx="10089841" cy="31589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FAA972E-A00C-4E46-8054-24A19E5E8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347589-69F6-46DF-A997-4C880A92C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52010A-2821-470E-92BF-072199C4A8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6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E4F26-4D38-4C77-B03C-79294AE7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Zřízení přístupu do Portálu farmáře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99A7D4-F9B5-4EFE-BC35-9B0A2BFE3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400" b="1" dirty="0">
                <a:solidFill>
                  <a:schemeClr val="tx1"/>
                </a:solidFill>
              </a:rPr>
              <a:t>Portál Farmáře (dále jen PF)</a:t>
            </a:r>
            <a:r>
              <a:rPr lang="cs-CZ" sz="1400" dirty="0">
                <a:solidFill>
                  <a:schemeClr val="tx1"/>
                </a:solidFill>
              </a:rPr>
              <a:t> je hlavním komunikačním nástrojem</a:t>
            </a:r>
          </a:p>
          <a:p>
            <a:pPr marL="0" indent="0" algn="just">
              <a:buNone/>
            </a:pPr>
            <a:r>
              <a:rPr lang="cs-CZ" sz="1400" dirty="0">
                <a:solidFill>
                  <a:schemeClr val="tx1"/>
                </a:solidFill>
              </a:rPr>
              <a:t>Přístup do PF získá žadatel osobně na podatelně RO SZIF nebo prostřednictvím datové schránky žadatele o dotaci nebo e-Podatelny s elektronickým podpisem žadatele (nelze zaslat poštou)</a:t>
            </a:r>
          </a:p>
          <a:p>
            <a:pPr marL="0" indent="0" algn="just">
              <a:buNone/>
            </a:pPr>
            <a:r>
              <a:rPr lang="nl-NL" sz="1400" dirty="0">
                <a:solidFill>
                  <a:schemeClr val="tx1"/>
                </a:solidFill>
              </a:rPr>
              <a:t>S </a:t>
            </a:r>
            <a:r>
              <a:rPr lang="cs-CZ" sz="1400" dirty="0">
                <a:solidFill>
                  <a:schemeClr val="tx1"/>
                </a:solidFill>
              </a:rPr>
              <a:t>s</a:t>
            </a:r>
            <a:r>
              <a:rPr lang="nl-NL" sz="1400" dirty="0">
                <a:solidFill>
                  <a:schemeClr val="tx1"/>
                </a:solidFill>
              </a:rPr>
              <a:t>ebou je nutné mít:</a:t>
            </a:r>
            <a:r>
              <a:rPr lang="cs-CZ" sz="1400" dirty="0">
                <a:solidFill>
                  <a:schemeClr val="tx1"/>
                </a:solidFill>
              </a:rPr>
              <a:t> FO – občanský průkaz, FO - v</a:t>
            </a:r>
            <a:r>
              <a:rPr lang="fr-FR" sz="1400" dirty="0">
                <a:solidFill>
                  <a:schemeClr val="tx1"/>
                </a:solidFill>
              </a:rPr>
              <a:t>ýpis z OR (ne starší 3 měsíce)</a:t>
            </a:r>
            <a:endParaRPr lang="cs-CZ" sz="1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1400" dirty="0">
                <a:solidFill>
                  <a:schemeClr val="tx1"/>
                </a:solidFill>
              </a:rPr>
              <a:t>Žadatel musí vyplnit „Žádost o přístup do portálu </a:t>
            </a:r>
            <a:r>
              <a:rPr lang="cs-CZ" sz="1400" dirty="0" err="1">
                <a:solidFill>
                  <a:schemeClr val="tx1"/>
                </a:solidFill>
              </a:rPr>
              <a:t>Eagri</a:t>
            </a:r>
            <a:r>
              <a:rPr lang="cs-CZ" sz="1400" dirty="0">
                <a:solidFill>
                  <a:schemeClr val="tx1"/>
                </a:solidFill>
              </a:rPr>
              <a:t> a do Portálu Farmáře   SZIF“ – ke stažení na www.mashrusovansko.cz </a:t>
            </a:r>
          </a:p>
          <a:p>
            <a:pPr algn="just"/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D6362F-B89C-4C28-8300-9D5A7ADD4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496" y="3429000"/>
            <a:ext cx="5958217" cy="282079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82A1B32-448A-41DB-8E24-54022CF6C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793" y="178229"/>
            <a:ext cx="5617322" cy="9944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6AC4C92-2B03-4A1E-B00E-2A7DDC859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13" y="131564"/>
            <a:ext cx="2678655" cy="8906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2912AE-789C-4C5F-BFAD-4F24201169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75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09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168D4-CC4E-4546-A602-17BB07608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Formulář žádosti o dotaci</a:t>
            </a: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CBF1AD-801D-4688-876F-A8C61D52E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81" y="1952726"/>
            <a:ext cx="8371858" cy="39624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D6F5D80-79ED-4838-A507-535E58585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670" y="3254141"/>
            <a:ext cx="2679444" cy="234522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592599F-B615-4D82-A363-592A86779688}"/>
              </a:ext>
            </a:extLst>
          </p:cNvPr>
          <p:cNvSpPr txBox="1"/>
          <p:nvPr/>
        </p:nvSpPr>
        <p:spPr>
          <a:xfrm>
            <a:off x="8786939" y="1992483"/>
            <a:ext cx="3021496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Část E2 – Preferenční kritéria přidělená MAS – </a:t>
            </a:r>
            <a:br>
              <a:rPr lang="cs-CZ" dirty="0"/>
            </a:br>
            <a:r>
              <a:rPr lang="cs-CZ" dirty="0"/>
              <a:t>ŽADATEL NEVYPLŇUJE!!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2E4343E-A60F-4012-AE47-0254E473B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D6CDEA1-8C3C-459F-9F64-162CB91BD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9DA9CCA-5E7B-4415-A982-1DA764E93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75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1A0E6B-4F61-4FD9-B7AF-94063EB5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Formulář žádosti o dotaci</a:t>
            </a: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2655D3-559F-49EB-8009-0B19BE855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114" y="1821934"/>
            <a:ext cx="7717771" cy="44899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47DB17A-5451-46D3-80E1-3091E5857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4C23F72-9B7D-4EA5-86AE-3FD526E61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546EB83-DB7D-400E-83FD-46122851C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00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090DB-5FEB-4E1B-9600-55882CFC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Formulář žádosti o dotaci</a:t>
            </a: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142B91-D06B-44E3-BBE2-C65B5CD2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995" y="1812610"/>
            <a:ext cx="6268009" cy="448217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5CCF60A-91D7-4F66-BA4F-D54319FF3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5F5FF08-149C-446D-B914-FB8C26602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E1E0057-81D3-41EF-9416-76905D3F0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7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FA324-C16F-433D-9491-019486DB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Formulář</a:t>
            </a:r>
            <a:r>
              <a:rPr lang="cs-CZ" b="1" dirty="0">
                <a:solidFill>
                  <a:schemeClr val="tx1"/>
                </a:solidFill>
              </a:rPr>
              <a:t> žádosti o dotaci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2821034-E30C-4198-88CB-390E46E96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47" y="1990721"/>
            <a:ext cx="6089670" cy="420558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AEFFBD2-2C11-4DB1-9282-A7814F8551B1}"/>
              </a:ext>
            </a:extLst>
          </p:cNvPr>
          <p:cNvSpPr txBox="1"/>
          <p:nvPr/>
        </p:nvSpPr>
        <p:spPr>
          <a:xfrm>
            <a:off x="6811617" y="2726452"/>
            <a:ext cx="3021496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Část H – Záznamový list – </a:t>
            </a:r>
            <a:br>
              <a:rPr lang="cs-CZ" dirty="0"/>
            </a:br>
            <a:r>
              <a:rPr lang="cs-CZ" dirty="0"/>
              <a:t>ŽADATEL NEVYPLŇUJE!! 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Vyplňuje MAS – </a:t>
            </a:r>
          </a:p>
          <a:p>
            <a:pPr algn="ctr"/>
            <a:r>
              <a:rPr lang="cs-CZ" dirty="0"/>
              <a:t>Zaznamenává jednotlivé úkony, které jsou s </a:t>
            </a:r>
            <a:r>
              <a:rPr lang="cs-CZ" dirty="0" err="1"/>
              <a:t>ŽoD</a:t>
            </a:r>
            <a:r>
              <a:rPr lang="cs-CZ" dirty="0"/>
              <a:t> v průběhu administrace prováděny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C64B0B-4992-443C-BEF1-70B05202C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E2827E6-8684-4D51-9D05-F101A1450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964F7BE-4B56-421A-9017-CA7DF4115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8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35BF91-4F41-4521-8720-5E14B819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Kontrola žádosti o dotaci</a:t>
            </a: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27FB81-0316-47A7-9C60-F2F4F9615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61516"/>
            <a:ext cx="6218138" cy="4353754"/>
          </a:xfrm>
          <a:prstGeom prst="rect">
            <a:avLst/>
          </a:prstGeom>
        </p:spPr>
      </p:pic>
      <p:sp>
        <p:nvSpPr>
          <p:cNvPr id="7" name="Šipka: doleva 6">
            <a:extLst>
              <a:ext uri="{FF2B5EF4-FFF2-40B4-BE49-F238E27FC236}">
                <a16:creationId xmlns:a16="http://schemas.microsoft.com/office/drawing/2014/main" id="{ABA0489C-9117-43E2-9A11-681644CFA9BA}"/>
              </a:ext>
            </a:extLst>
          </p:cNvPr>
          <p:cNvSpPr/>
          <p:nvPr/>
        </p:nvSpPr>
        <p:spPr>
          <a:xfrm>
            <a:off x="6840772" y="2318956"/>
            <a:ext cx="4253948" cy="16916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 vyplnění údajů je vhodné provést kontrolu – MENU – Kontrola vyplněných údajů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D8B5FB-3EAC-4899-9886-39E680CA3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78FEE5E-CAB0-49D4-8668-F0817E7A7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A3BEDBA-947B-4466-812E-FB5D945CB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08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BB3B8C-CDAB-4021-97D1-A1374C3B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Podání </a:t>
            </a:r>
            <a:r>
              <a:rPr lang="cs-CZ" sz="4000" b="1" dirty="0" err="1">
                <a:solidFill>
                  <a:schemeClr val="tx1"/>
                </a:solidFill>
              </a:rPr>
              <a:t>ŽoD</a:t>
            </a:r>
            <a:r>
              <a:rPr lang="cs-CZ" sz="4000" b="1" dirty="0">
                <a:solidFill>
                  <a:schemeClr val="tx1"/>
                </a:solidFill>
              </a:rPr>
              <a:t> na MAS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F19D95-C623-4141-A60A-51716A342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Žadatel připraví </a:t>
            </a:r>
            <a:r>
              <a:rPr lang="cs-CZ" dirty="0" err="1">
                <a:solidFill>
                  <a:schemeClr val="tx1"/>
                </a:solidFill>
              </a:rPr>
              <a:t>ŽoD</a:t>
            </a:r>
            <a:r>
              <a:rPr lang="cs-CZ" dirty="0">
                <a:solidFill>
                  <a:schemeClr val="tx1"/>
                </a:solidFill>
              </a:rPr>
              <a:t> se všemi povinnými přílohami a zašle ji přes Portál farmáře na MAS v termínu stanoveném ve Výzvě MAS pro příjem projektů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MAS provede administrativní kontrolu žádosti (kontrola obsahové správnosti) a kontrolu přijatelnosti – v případě zjištění nedostatků, vyzve MAS žadatele k doplnění </a:t>
            </a:r>
            <a:r>
              <a:rPr lang="cs-CZ" dirty="0" err="1">
                <a:solidFill>
                  <a:schemeClr val="tx1"/>
                </a:solidFill>
              </a:rPr>
              <a:t>ŽoD</a:t>
            </a:r>
            <a:r>
              <a:rPr lang="cs-CZ" dirty="0">
                <a:solidFill>
                  <a:schemeClr val="tx1"/>
                </a:solidFill>
              </a:rPr>
              <a:t> s pevně daným termínem, max. 2x, termín pro doplnění min. 5 pracovních dní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O výsledku kontrol je žadatel informován MAS do 5 pracovních dní od ukončení kontroly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Věcné hodnocení Výběrové komise MAS - bodové hodnocení za každou </a:t>
            </a:r>
            <a:r>
              <a:rPr lang="cs-CZ" dirty="0" err="1">
                <a:solidFill>
                  <a:schemeClr val="tx1"/>
                </a:solidFill>
              </a:rPr>
              <a:t>Fichi</a:t>
            </a:r>
            <a:r>
              <a:rPr lang="cs-CZ" dirty="0">
                <a:solidFill>
                  <a:schemeClr val="tx1"/>
                </a:solidFill>
              </a:rPr>
              <a:t> dle předem stanovených preferenčních kritérií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Věcné hodnocení bude ukončeno do 30 pracovních dnů od ukončení administrativní kontroly a kontroly přijatelnosti. O počtu přidělených bodů informuje MAS žadatele do 5 pracovních dnů od schválení seznamu. 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MAS informuje žadatele o výši přidělených bodů spolu se sdělením, zda byla jeho </a:t>
            </a:r>
            <a:r>
              <a:rPr lang="cs-CZ" dirty="0" err="1">
                <a:solidFill>
                  <a:schemeClr val="tx1"/>
                </a:solidFill>
              </a:rPr>
              <a:t>ŽoD</a:t>
            </a:r>
            <a:r>
              <a:rPr lang="cs-CZ" dirty="0">
                <a:solidFill>
                  <a:schemeClr val="tx1"/>
                </a:solidFill>
              </a:rPr>
              <a:t> vybrána či nevybrána do 5 pracovních dnů od schválení výběru projektů Radou spolku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Zveřejnění Seznamu vybraných/nevybraných </a:t>
            </a:r>
            <a:r>
              <a:rPr lang="cs-CZ" dirty="0" err="1">
                <a:solidFill>
                  <a:schemeClr val="tx1"/>
                </a:solidFill>
              </a:rPr>
              <a:t>ŽoD</a:t>
            </a:r>
            <a:endParaRPr lang="cs-CZ" dirty="0">
              <a:solidFill>
                <a:schemeClr val="tx1"/>
              </a:solidFill>
            </a:endParaRPr>
          </a:p>
          <a:p>
            <a:pPr algn="just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64D235-39D1-473F-82C2-0BD172BE5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DDC84F6-9A6E-4EF3-B0CD-C39231A51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310F51B-1B51-476D-AC8F-C49C71219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5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E2EADC-17EB-4C3E-91C5-34B2E589B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6847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tx1"/>
                </a:solidFill>
              </a:rPr>
              <a:t>Podání </a:t>
            </a:r>
            <a:r>
              <a:rPr lang="cs-CZ" sz="3600" b="1" dirty="0" err="1">
                <a:solidFill>
                  <a:schemeClr val="tx1"/>
                </a:solidFill>
              </a:rPr>
              <a:t>ŽoD</a:t>
            </a:r>
            <a:r>
              <a:rPr lang="cs-CZ" sz="3600" b="1" dirty="0">
                <a:solidFill>
                  <a:schemeClr val="tx1"/>
                </a:solidFill>
              </a:rPr>
              <a:t> na MAS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D72A48-8BCB-4FE2-9B5F-7DCE08FD3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Vybrané </a:t>
            </a:r>
            <a:r>
              <a:rPr lang="cs-CZ" dirty="0" err="1">
                <a:solidFill>
                  <a:schemeClr val="tx1"/>
                </a:solidFill>
              </a:rPr>
              <a:t>ŽoD</a:t>
            </a:r>
            <a:r>
              <a:rPr lang="cs-CZ" dirty="0">
                <a:solidFill>
                  <a:schemeClr val="tx1"/>
                </a:solidFill>
              </a:rPr>
              <a:t> MAS elektronicky podepíše, přílohy verifikuje a předá min. 3 pracovní dny před termínem registrace na RO SZIF žadateli (tím se žádost uzamkne)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/>
            <a:r>
              <a:rPr lang="cs-CZ" dirty="0">
                <a:solidFill>
                  <a:schemeClr val="tx1"/>
                </a:solidFill>
              </a:rPr>
              <a:t>Po obdržení </a:t>
            </a:r>
            <a:r>
              <a:rPr lang="cs-CZ" dirty="0" err="1">
                <a:solidFill>
                  <a:schemeClr val="tx1"/>
                </a:solidFill>
              </a:rPr>
              <a:t>ŽoD</a:t>
            </a:r>
            <a:r>
              <a:rPr lang="cs-CZ" dirty="0">
                <a:solidFill>
                  <a:schemeClr val="tx1"/>
                </a:solidFill>
              </a:rPr>
              <a:t> a příloh od MAS, žadatel pokračuje v </a:t>
            </a:r>
            <a:r>
              <a:rPr lang="cs-CZ" b="1" u="sng" dirty="0">
                <a:solidFill>
                  <a:schemeClr val="tx1"/>
                </a:solidFill>
              </a:rPr>
              <a:t>podání s elektronickým podpisem od MAS</a:t>
            </a:r>
            <a:r>
              <a:rPr lang="cs-CZ" dirty="0">
                <a:solidFill>
                  <a:schemeClr val="tx1"/>
                </a:solidFill>
              </a:rPr>
              <a:t> žádosti přes Portál Farmáře (lze provést pouze jednou)</a:t>
            </a:r>
          </a:p>
          <a:p>
            <a:pPr algn="just"/>
            <a:endParaRPr lang="cs-CZ" dirty="0">
              <a:solidFill>
                <a:schemeClr val="tx1"/>
              </a:solidFill>
            </a:endParaRPr>
          </a:p>
          <a:p>
            <a:pPr algn="just"/>
            <a:r>
              <a:rPr lang="cs-CZ" b="1" dirty="0">
                <a:solidFill>
                  <a:schemeClr val="tx1"/>
                </a:solidFill>
              </a:rPr>
              <a:t>Žadatel nahraje přes Portál Farmáře finální verzi formuláře </a:t>
            </a:r>
            <a:r>
              <a:rPr lang="cs-CZ" b="1" dirty="0" err="1">
                <a:solidFill>
                  <a:schemeClr val="tx1"/>
                </a:solidFill>
              </a:rPr>
              <a:t>ŽoD</a:t>
            </a:r>
            <a:r>
              <a:rPr lang="cs-CZ" b="1" dirty="0">
                <a:solidFill>
                  <a:schemeClr val="tx1"/>
                </a:solidFill>
              </a:rPr>
              <a:t> a všechny povinné přílohy a celý proces uloží</a:t>
            </a:r>
            <a:endParaRPr lang="cs-CZ" dirty="0">
              <a:solidFill>
                <a:schemeClr val="tx1"/>
              </a:solidFill>
            </a:endParaRPr>
          </a:p>
          <a:p>
            <a:pPr algn="just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D19B5F-E581-4E1E-B1D8-FFC2D6E2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7DD532B-9228-46DA-8B37-E4AE1B0FC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EAAC06D-9218-4C32-BB22-0AAEC5A4A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11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C71941-A84F-4C48-9D2B-758A5C1B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Registrace žádosti o dotaci - žadatel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2512517-76FC-4747-B73D-B49D78D11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90" y="1912530"/>
            <a:ext cx="2034210" cy="429618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23A19C8-24EC-4CEF-AC37-C40E4C5ED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912530"/>
            <a:ext cx="5821875" cy="4114876"/>
          </a:xfrm>
          <a:prstGeom prst="rect">
            <a:avLst/>
          </a:prstGeom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FA5F5B71-D403-4838-8BA4-84B5A0BBA912}"/>
              </a:ext>
            </a:extLst>
          </p:cNvPr>
          <p:cNvSpPr/>
          <p:nvPr/>
        </p:nvSpPr>
        <p:spPr>
          <a:xfrm>
            <a:off x="236947" y="1905295"/>
            <a:ext cx="776843" cy="394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1. krok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0328A318-ACDF-44A0-89A7-53070ABBB867}"/>
              </a:ext>
            </a:extLst>
          </p:cNvPr>
          <p:cNvSpPr/>
          <p:nvPr/>
        </p:nvSpPr>
        <p:spPr>
          <a:xfrm>
            <a:off x="213963" y="4727389"/>
            <a:ext cx="776843" cy="394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2. krok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E869C66-8BFE-43F7-B173-FCC0DDB3B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847" y="4297723"/>
            <a:ext cx="5755028" cy="1254005"/>
          </a:xfrm>
          <a:prstGeom prst="rect">
            <a:avLst/>
          </a:prstGeom>
        </p:spPr>
      </p:pic>
      <p:sp>
        <p:nvSpPr>
          <p:cNvPr id="10" name="Šipka: nahoru 9">
            <a:extLst>
              <a:ext uri="{FF2B5EF4-FFF2-40B4-BE49-F238E27FC236}">
                <a16:creationId xmlns:a16="http://schemas.microsoft.com/office/drawing/2014/main" id="{3B7D391F-19D1-4EAF-989F-8CEAE8F0E858}"/>
              </a:ext>
            </a:extLst>
          </p:cNvPr>
          <p:cNvSpPr/>
          <p:nvPr/>
        </p:nvSpPr>
        <p:spPr>
          <a:xfrm>
            <a:off x="7616302" y="5079800"/>
            <a:ext cx="291547" cy="5812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C8B0002-89ED-487A-91D7-6454C3FB4117}"/>
              </a:ext>
            </a:extLst>
          </p:cNvPr>
          <p:cNvSpPr txBox="1"/>
          <p:nvPr/>
        </p:nvSpPr>
        <p:spPr>
          <a:xfrm>
            <a:off x="5543579" y="5661031"/>
            <a:ext cx="3326296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Je třeba vybrat možnost Pokračovat v podání s elektronickým podpisem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1ECD960-B5F8-4E0E-B7B2-17ED19AE2EC7}"/>
              </a:ext>
            </a:extLst>
          </p:cNvPr>
          <p:cNvSpPr txBox="1"/>
          <p:nvPr/>
        </p:nvSpPr>
        <p:spPr>
          <a:xfrm>
            <a:off x="8398180" y="3019795"/>
            <a:ext cx="3326296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Po obdržení PODEPSANÉ </a:t>
            </a:r>
            <a:r>
              <a:rPr lang="cs-CZ" sz="1600" dirty="0" err="1"/>
              <a:t>ŽoD</a:t>
            </a:r>
            <a:r>
              <a:rPr lang="cs-CZ" sz="1600" dirty="0"/>
              <a:t> a příloh OD MAS, žadatel přes PF pokračuje v podání</a:t>
            </a: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9374A27E-221C-47A7-9F61-78F887EF5BFC}"/>
              </a:ext>
            </a:extLst>
          </p:cNvPr>
          <p:cNvSpPr/>
          <p:nvPr/>
        </p:nvSpPr>
        <p:spPr>
          <a:xfrm>
            <a:off x="203523" y="5391835"/>
            <a:ext cx="776843" cy="394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3. krok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3FC805FA-AED7-464D-A745-59C4DE03F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B648817-F7E3-46BB-8BBD-B08D6E0640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CFC2DB4-6FFC-4723-92D3-7AF0DC68DC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43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C50C0-C7B8-472F-AC19-2079FEE3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Registrace žádosti o dotaci - žadatel</a:t>
            </a: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EE8217-EC0E-42EC-8C79-91DCC5BDA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87826"/>
            <a:ext cx="7566112" cy="4258473"/>
          </a:xfrm>
          <a:prstGeom prst="rect">
            <a:avLst/>
          </a:prstGeom>
        </p:spPr>
      </p:pic>
      <p:sp>
        <p:nvSpPr>
          <p:cNvPr id="7" name="Šipka: doleva 6">
            <a:extLst>
              <a:ext uri="{FF2B5EF4-FFF2-40B4-BE49-F238E27FC236}">
                <a16:creationId xmlns:a16="http://schemas.microsoft.com/office/drawing/2014/main" id="{E0824914-0D4D-454C-9384-8A5FBC7D4322}"/>
              </a:ext>
            </a:extLst>
          </p:cNvPr>
          <p:cNvSpPr/>
          <p:nvPr/>
        </p:nvSpPr>
        <p:spPr>
          <a:xfrm rot="18407929">
            <a:off x="7420585" y="4999990"/>
            <a:ext cx="1126485" cy="461398"/>
          </a:xfrm>
          <a:prstGeom prst="leftArrow">
            <a:avLst>
              <a:gd name="adj1" fmla="val 50000"/>
              <a:gd name="adj2" fmla="val 84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C0C17F7-B1C8-4447-9B54-C0C3D8A92EDE}"/>
              </a:ext>
            </a:extLst>
          </p:cNvPr>
          <p:cNvSpPr txBox="1"/>
          <p:nvPr/>
        </p:nvSpPr>
        <p:spPr>
          <a:xfrm>
            <a:off x="7842992" y="3570186"/>
            <a:ext cx="3126813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Doplněný a zkontrolovaný formulář </a:t>
            </a:r>
            <a:r>
              <a:rPr lang="cs-CZ" dirty="0" err="1"/>
              <a:t>ŽoD</a:t>
            </a:r>
            <a:r>
              <a:rPr lang="cs-CZ" dirty="0"/>
              <a:t> (elektronicky podepsaný MAS) nahraje žadatel zpět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5C839C3-32F4-4513-8839-A2C67CC5E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5E51131-57AE-4BAF-AAA4-6E42E44BD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67215E0-BF31-4B5E-B07C-0C2221713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73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071F6-CBC9-4CBF-AD59-197723C37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Registrace žádosti o dotaci - žadatel</a:t>
            </a: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65A029-DEA4-423A-8A08-4B1DBD70E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71" y="1908314"/>
            <a:ext cx="7093932" cy="437158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90ED856-CFC9-48B3-829A-64032AB24EB8}"/>
              </a:ext>
            </a:extLst>
          </p:cNvPr>
          <p:cNvSpPr txBox="1"/>
          <p:nvPr/>
        </p:nvSpPr>
        <p:spPr>
          <a:xfrm>
            <a:off x="8385976" y="2267420"/>
            <a:ext cx="2769704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Žadatel pošle přes PF na RO SZIF </a:t>
            </a:r>
            <a:r>
              <a:rPr lang="cs-CZ" dirty="0" err="1"/>
              <a:t>ŽoD</a:t>
            </a:r>
            <a:r>
              <a:rPr lang="cs-CZ" dirty="0"/>
              <a:t>, nejpozději do </a:t>
            </a:r>
            <a:br>
              <a:rPr lang="cs-CZ" dirty="0"/>
            </a:br>
            <a:r>
              <a:rPr lang="cs-CZ" dirty="0"/>
              <a:t>17. 6. 2019</a:t>
            </a: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799A96C7-705B-4C52-B779-477BD458ADB8}"/>
              </a:ext>
            </a:extLst>
          </p:cNvPr>
          <p:cNvSpPr/>
          <p:nvPr/>
        </p:nvSpPr>
        <p:spPr>
          <a:xfrm>
            <a:off x="7708784" y="3417572"/>
            <a:ext cx="1443167" cy="3312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C6C9385-EAFE-404C-8862-B1FB2D62F0D7}"/>
              </a:ext>
            </a:extLst>
          </p:cNvPr>
          <p:cNvSpPr txBox="1"/>
          <p:nvPr/>
        </p:nvSpPr>
        <p:spPr>
          <a:xfrm>
            <a:off x="9151951" y="3287175"/>
            <a:ext cx="1950719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Po nahrání </a:t>
            </a:r>
            <a:r>
              <a:rPr lang="cs-CZ" dirty="0" err="1"/>
              <a:t>ŽoD</a:t>
            </a:r>
            <a:r>
              <a:rPr lang="cs-CZ" dirty="0"/>
              <a:t> nahraje žadatel přílohy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5552252-C71F-4908-B03F-C1A527C8A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9FAC6C3-BFB9-4F25-8EC6-4EDDBFA8A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AE6431A-896F-4615-A752-09DB6528A3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0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3F896-FC19-4243-B60D-5D8523D8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Přihlášení do Portálu farmáře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D7DBC3-24A1-47EB-993A-02898846F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583266"/>
          </a:xfrm>
        </p:spPr>
        <p:txBody>
          <a:bodyPr/>
          <a:lstStyle/>
          <a:p>
            <a:pPr algn="just"/>
            <a:r>
              <a:rPr lang="cs-CZ" dirty="0" err="1">
                <a:solidFill>
                  <a:schemeClr val="tx1"/>
                </a:solidFill>
              </a:rPr>
              <a:t>ŽoD</a:t>
            </a:r>
            <a:r>
              <a:rPr lang="cs-CZ" dirty="0">
                <a:solidFill>
                  <a:schemeClr val="tx1"/>
                </a:solidFill>
              </a:rPr>
              <a:t> musí být vygenerována z účtu PF žadatele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PF je přístupný přes www.szif.cz 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Podrobný postup pro vygenerování a vyplnění žádosti, naleznete v příručce Návod na generování žádosti o dotaci přes MAS (ke stažení na www.mashrusovansko.cz nebo www.szif.cz)</a:t>
            </a:r>
          </a:p>
          <a:p>
            <a:pPr algn="just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882C1A-150D-42FD-B773-26DD076B8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175" y="3429000"/>
            <a:ext cx="8766613" cy="28525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82A1B32-448A-41DB-8E24-54022CF6C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09613"/>
            <a:ext cx="5617322" cy="9944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6AC4C92-2B03-4A1E-B00E-2A7DDC859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540" y="62948"/>
            <a:ext cx="2678655" cy="8906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2912AE-789C-4C5F-BFAD-4F24201169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286" y="62948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8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237EC-72A1-47C3-9F92-AF92A867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Registrace žádosti o dotaci - žadatel</a:t>
            </a: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8E8C4F-F965-4D95-A8B4-D45780F9F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256" y="1736978"/>
            <a:ext cx="4429487" cy="381983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4EE7FAF-16C5-4434-97BA-3D1DDAB7B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763" y="5571714"/>
            <a:ext cx="4429433" cy="798799"/>
          </a:xfrm>
          <a:prstGeom prst="rect">
            <a:avLst/>
          </a:prstGeom>
        </p:spPr>
      </p:pic>
      <p:sp>
        <p:nvSpPr>
          <p:cNvPr id="7" name="Šipka: doleva 6">
            <a:extLst>
              <a:ext uri="{FF2B5EF4-FFF2-40B4-BE49-F238E27FC236}">
                <a16:creationId xmlns:a16="http://schemas.microsoft.com/office/drawing/2014/main" id="{A8EA6D60-9032-43C4-BD98-B52E84C6F1D1}"/>
              </a:ext>
            </a:extLst>
          </p:cNvPr>
          <p:cNvSpPr/>
          <p:nvPr/>
        </p:nvSpPr>
        <p:spPr>
          <a:xfrm rot="19435509">
            <a:off x="8059398" y="5250769"/>
            <a:ext cx="1484244" cy="7131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EC2F77A-CE8A-4BA6-B66B-94CA170F7764}"/>
              </a:ext>
            </a:extLst>
          </p:cNvPr>
          <p:cNvSpPr txBox="1"/>
          <p:nvPr/>
        </p:nvSpPr>
        <p:spPr>
          <a:xfrm>
            <a:off x="9170505" y="4094803"/>
            <a:ext cx="2504661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Po uložení </a:t>
            </a:r>
            <a:r>
              <a:rPr lang="cs-CZ" dirty="0" err="1"/>
              <a:t>ŽoD</a:t>
            </a:r>
            <a:r>
              <a:rPr lang="cs-CZ" dirty="0"/>
              <a:t> a příloh žadatel klikne na Pokračovat v podání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D015725-D0B6-489D-9C86-5190626C4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52AECB6-D408-4BEC-A668-B953E0AFA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475BE56-55B9-4BA1-89ED-C4BAB0171F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17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04915-E95A-4659-92B6-311FB6F0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Registrace žádosti o dotaci - žadatel</a:t>
            </a: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6ACDBB0-38D4-438F-816E-2B23CFDB0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964" y="1737360"/>
            <a:ext cx="4140507" cy="452601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342D6E7-C1EA-441B-8200-AA52F6046047}"/>
              </a:ext>
            </a:extLst>
          </p:cNvPr>
          <p:cNvSpPr txBox="1"/>
          <p:nvPr/>
        </p:nvSpPr>
        <p:spPr>
          <a:xfrm>
            <a:off x="6509732" y="4419692"/>
            <a:ext cx="3379304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Žadatel zaškrtne Souhlasím s podobou žádosti</a:t>
            </a:r>
          </a:p>
        </p:txBody>
      </p:sp>
      <p:sp>
        <p:nvSpPr>
          <p:cNvPr id="7" name="Šipka: doleva 6">
            <a:extLst>
              <a:ext uri="{FF2B5EF4-FFF2-40B4-BE49-F238E27FC236}">
                <a16:creationId xmlns:a16="http://schemas.microsoft.com/office/drawing/2014/main" id="{FD4FC00B-0FF0-4121-8160-6765C12BDB0C}"/>
              </a:ext>
            </a:extLst>
          </p:cNvPr>
          <p:cNvSpPr/>
          <p:nvPr/>
        </p:nvSpPr>
        <p:spPr>
          <a:xfrm rot="20180334">
            <a:off x="5002208" y="5198127"/>
            <a:ext cx="1729109" cy="6099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F2CA50BB-254C-4698-90E6-8E7DF8668908}"/>
              </a:ext>
            </a:extLst>
          </p:cNvPr>
          <p:cNvSpPr/>
          <p:nvPr/>
        </p:nvSpPr>
        <p:spPr>
          <a:xfrm rot="20180334">
            <a:off x="6232125" y="5509555"/>
            <a:ext cx="1729109" cy="6099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1E6E91D-01E0-4B91-B09F-E7B452FF739D}"/>
              </a:ext>
            </a:extLst>
          </p:cNvPr>
          <p:cNvSpPr txBox="1"/>
          <p:nvPr/>
        </p:nvSpPr>
        <p:spPr>
          <a:xfrm>
            <a:off x="7881332" y="5114010"/>
            <a:ext cx="3379304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Poté bude aktivní pole PODAT ŽÁDOST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8F10F8B-41AD-4664-817F-8F2418CF7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B1A1BD8-500E-4206-8F59-7E7555E9C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7D77C38-E7C1-4C5A-B3B9-81E28DA61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41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13B8E-5F86-4422-9043-787F2B5F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Registrace žádosti o dotaci - žadatel</a:t>
            </a: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6BE3CA-7950-40A0-A5F2-0CFC51BF4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37360"/>
            <a:ext cx="5939624" cy="461485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F384B80-AFE6-40E8-A0E7-47EC28D50896}"/>
              </a:ext>
            </a:extLst>
          </p:cNvPr>
          <p:cNvSpPr txBox="1"/>
          <p:nvPr/>
        </p:nvSpPr>
        <p:spPr>
          <a:xfrm>
            <a:off x="7586869" y="3617844"/>
            <a:ext cx="3220278" cy="20313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Po podání </a:t>
            </a:r>
            <a:r>
              <a:rPr lang="cs-CZ" dirty="0" err="1"/>
              <a:t>ŽoD</a:t>
            </a:r>
            <a:r>
              <a:rPr lang="cs-CZ" dirty="0"/>
              <a:t> se žadateli zobrazí strana, kde je pod odkazem „</a:t>
            </a:r>
            <a:r>
              <a:rPr lang="cs-CZ" b="1" dirty="0"/>
              <a:t>stáhnout soubor</a:t>
            </a:r>
            <a:r>
              <a:rPr lang="cs-CZ" dirty="0"/>
              <a:t>“ odeslaná/podaná </a:t>
            </a:r>
            <a:r>
              <a:rPr lang="cs-CZ" dirty="0" err="1"/>
              <a:t>ŽoD</a:t>
            </a:r>
            <a:r>
              <a:rPr lang="cs-CZ" dirty="0"/>
              <a:t> a pod odkazem „</a:t>
            </a:r>
            <a:r>
              <a:rPr lang="cs-CZ" b="1" dirty="0"/>
              <a:t>stáhnout potvrzení</a:t>
            </a:r>
            <a:r>
              <a:rPr lang="cs-CZ" dirty="0"/>
              <a:t>“ potvrzení o přijetí </a:t>
            </a:r>
            <a:r>
              <a:rPr lang="cs-CZ" dirty="0" err="1"/>
              <a:t>ŽoD</a:t>
            </a:r>
            <a:r>
              <a:rPr lang="cs-CZ" dirty="0"/>
              <a:t> na RO SZIF</a:t>
            </a: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58F67307-84E4-436C-AD19-C730D2300BA0}"/>
              </a:ext>
            </a:extLst>
          </p:cNvPr>
          <p:cNvSpPr/>
          <p:nvPr/>
        </p:nvSpPr>
        <p:spPr>
          <a:xfrm>
            <a:off x="6486939" y="5026316"/>
            <a:ext cx="1099930" cy="4505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6906248-4537-4183-9A1E-B6EF2BB34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EE8F380-246A-4589-A6B6-F97093D0D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FA922F6-E761-4751-8E57-7690A6CD4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80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560BB-61B7-4D65-9BCB-B5750542C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A61375-470C-42FD-BE40-0EA2BF745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72E595C8-0CEB-4714-98B2-01139DE850F1}"/>
              </a:ext>
            </a:extLst>
          </p:cNvPr>
          <p:cNvSpPr txBox="1">
            <a:spLocks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3600" b="1">
              <a:solidFill>
                <a:schemeClr val="tx1"/>
              </a:solidFill>
            </a:endParaRPr>
          </a:p>
          <a:p>
            <a:pPr algn="ctr"/>
            <a:r>
              <a:rPr lang="cs-CZ" sz="3600" b="1">
                <a:solidFill>
                  <a:schemeClr val="tx1"/>
                </a:solidFill>
              </a:rPr>
              <a:t>DĚKUJI ZA POZORNOST</a:t>
            </a:r>
            <a:endParaRPr lang="cs-CZ" b="1">
              <a:solidFill>
                <a:schemeClr val="tx1"/>
              </a:solidFill>
            </a:endParaRPr>
          </a:p>
          <a:p>
            <a:pPr algn="ctr"/>
            <a:endParaRPr lang="cs-CZ" b="1">
              <a:solidFill>
                <a:schemeClr val="tx1"/>
              </a:solidFill>
            </a:endParaRPr>
          </a:p>
          <a:p>
            <a:pPr algn="ctr"/>
            <a:r>
              <a:rPr lang="cs-CZ" b="1">
                <a:solidFill>
                  <a:schemeClr val="tx1"/>
                </a:solidFill>
              </a:rPr>
              <a:t>Bc. Simona Dvořáčková</a:t>
            </a:r>
          </a:p>
          <a:p>
            <a:pPr algn="ctr"/>
            <a:r>
              <a:rPr lang="cs-CZ" b="1">
                <a:solidFill>
                  <a:schemeClr val="tx1"/>
                </a:solidFill>
              </a:rPr>
              <a:t>Email: info@mashrusovansko.cz</a:t>
            </a:r>
          </a:p>
          <a:p>
            <a:pPr algn="ctr"/>
            <a:r>
              <a:rPr lang="cs-CZ" b="1">
                <a:solidFill>
                  <a:schemeClr val="tx1"/>
                </a:solidFill>
              </a:rPr>
              <a:t>Tel: 773 560 667</a:t>
            </a:r>
          </a:p>
          <a:p>
            <a:pPr algn="ctr"/>
            <a:r>
              <a:rPr lang="cs-CZ" b="1">
                <a:solidFill>
                  <a:schemeClr val="tx1"/>
                </a:solidFill>
              </a:rPr>
              <a:t>Web: www.mashrusovansko.cz</a:t>
            </a:r>
          </a:p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752F56-64CC-442F-8012-26C8206A5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3364535"/>
            <a:ext cx="3125474" cy="129055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D810285-3827-4CB8-BC2F-48399943B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357F02D-C027-4A36-8813-9A40AD5F1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642B2E6-1DF7-481C-A570-A1E6D1ADF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8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36F0A9-D9A8-423F-9AFB-F7A9E04D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658927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Po kliknutí na záložku Portál Farmáře se zobrazí okno pro přihlášení, kde žadatel zadá uživatelské jméno a heslo a potvrdí kliknutím na Přihlášení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E8124AA-1A7F-460C-A85D-38D2B5D84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Přihlášení do Portálu farmáře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0D3B21-29C0-49B0-A7AB-B76A295FC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86" y="2448612"/>
            <a:ext cx="5546146" cy="380945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82A1B32-448A-41DB-8E24-54022CF6C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6AC4C92-2B03-4A1E-B00E-2A7DDC859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C2912AE-789C-4C5F-BFAD-4F24201169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0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CDF44-8D52-472D-8777-FF8E2C2F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tx1"/>
                </a:solidFill>
              </a:rPr>
              <a:t>Postup pro podání Žádosti o dotace přes PF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B48D2B2-D09F-4F33-9386-929D8C5F0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355" y="1881248"/>
            <a:ext cx="1967594" cy="414983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2E1618F-FCEF-40CC-B3E1-8276BE667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314" y="1956783"/>
            <a:ext cx="5980608" cy="4149831"/>
          </a:xfrm>
          <a:prstGeom prst="rect">
            <a:avLst/>
          </a:prstGeom>
        </p:spPr>
      </p:pic>
      <p:sp>
        <p:nvSpPr>
          <p:cNvPr id="8" name="Šipka: doleva 7">
            <a:extLst>
              <a:ext uri="{FF2B5EF4-FFF2-40B4-BE49-F238E27FC236}">
                <a16:creationId xmlns:a16="http://schemas.microsoft.com/office/drawing/2014/main" id="{6BFD887C-680F-4CE0-A179-8D36F38AF03B}"/>
              </a:ext>
            </a:extLst>
          </p:cNvPr>
          <p:cNvSpPr/>
          <p:nvPr/>
        </p:nvSpPr>
        <p:spPr>
          <a:xfrm>
            <a:off x="3855236" y="1737360"/>
            <a:ext cx="1220521" cy="5694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1. krok</a:t>
            </a: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6382A658-9A0E-4D86-8E05-377097324403}"/>
              </a:ext>
            </a:extLst>
          </p:cNvPr>
          <p:cNvSpPr/>
          <p:nvPr/>
        </p:nvSpPr>
        <p:spPr>
          <a:xfrm>
            <a:off x="8261027" y="3348374"/>
            <a:ext cx="1220521" cy="5694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4. krok</a:t>
            </a:r>
          </a:p>
        </p:txBody>
      </p:sp>
      <p:sp>
        <p:nvSpPr>
          <p:cNvPr id="10" name="Šipka: doleva 9">
            <a:extLst>
              <a:ext uri="{FF2B5EF4-FFF2-40B4-BE49-F238E27FC236}">
                <a16:creationId xmlns:a16="http://schemas.microsoft.com/office/drawing/2014/main" id="{8C5DC13F-9E2F-42CA-BBDC-B9E2DEE03D33}"/>
              </a:ext>
            </a:extLst>
          </p:cNvPr>
          <p:cNvSpPr/>
          <p:nvPr/>
        </p:nvSpPr>
        <p:spPr>
          <a:xfrm>
            <a:off x="3908418" y="5127187"/>
            <a:ext cx="1220521" cy="5694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3. krok</a:t>
            </a:r>
          </a:p>
        </p:txBody>
      </p:sp>
      <p:sp>
        <p:nvSpPr>
          <p:cNvPr id="11" name="Šipka: doleva 10">
            <a:extLst>
              <a:ext uri="{FF2B5EF4-FFF2-40B4-BE49-F238E27FC236}">
                <a16:creationId xmlns:a16="http://schemas.microsoft.com/office/drawing/2014/main" id="{8A1F9D5E-23F7-4D14-8EC1-CE0D34015B8E}"/>
              </a:ext>
            </a:extLst>
          </p:cNvPr>
          <p:cNvSpPr/>
          <p:nvPr/>
        </p:nvSpPr>
        <p:spPr>
          <a:xfrm>
            <a:off x="3908419" y="4482231"/>
            <a:ext cx="1220521" cy="5694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2. krok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50567B7-B5FE-4F79-AFAD-516DB1321DF6}"/>
              </a:ext>
            </a:extLst>
          </p:cNvPr>
          <p:cNvSpPr/>
          <p:nvPr/>
        </p:nvSpPr>
        <p:spPr>
          <a:xfrm>
            <a:off x="9464591" y="3189136"/>
            <a:ext cx="1572452" cy="887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Žadatel vybere MAS, přes kterou chce žádat o dotaci</a:t>
            </a:r>
          </a:p>
          <a:p>
            <a:pPr algn="ctr"/>
            <a:endParaRPr lang="cs-CZ" sz="1100" dirty="0">
              <a:solidFill>
                <a:schemeClr val="tx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D577528-AB13-4A4D-8695-CC695D291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BDD2DEE-37A5-4852-BA7D-A62B57F14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09E2B2D-E4AB-4182-A76A-EBA9972CB3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5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3424D-D9F0-428A-933F-59A87BEBC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tx1"/>
                </a:solidFill>
              </a:rPr>
              <a:t>Generování formuláře žádosti v portálu farmáře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7D175D-07A5-44E5-BDA4-B898B19D8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644595"/>
            <a:ext cx="4874432" cy="477787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B5497CCE-2788-46C9-AACE-229273F04773}"/>
              </a:ext>
            </a:extLst>
          </p:cNvPr>
          <p:cNvSpPr/>
          <p:nvPr/>
        </p:nvSpPr>
        <p:spPr>
          <a:xfrm>
            <a:off x="1322567" y="3496819"/>
            <a:ext cx="3315694" cy="156765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6DD575-668E-4488-A4E8-6AAC7A5E1BF4}"/>
              </a:ext>
            </a:extLst>
          </p:cNvPr>
          <p:cNvSpPr/>
          <p:nvPr/>
        </p:nvSpPr>
        <p:spPr>
          <a:xfrm>
            <a:off x="1322567" y="5246516"/>
            <a:ext cx="3315694" cy="4916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leva 10">
            <a:extLst>
              <a:ext uri="{FF2B5EF4-FFF2-40B4-BE49-F238E27FC236}">
                <a16:creationId xmlns:a16="http://schemas.microsoft.com/office/drawing/2014/main" id="{DF8E0646-BD37-41A6-8824-452183296815}"/>
              </a:ext>
            </a:extLst>
          </p:cNvPr>
          <p:cNvSpPr/>
          <p:nvPr/>
        </p:nvSpPr>
        <p:spPr>
          <a:xfrm>
            <a:off x="5415497" y="4761880"/>
            <a:ext cx="2975113" cy="14961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Vybrat </a:t>
            </a:r>
            <a:r>
              <a:rPr lang="cs-CZ" dirty="0" err="1">
                <a:solidFill>
                  <a:schemeClr val="tx1"/>
                </a:solidFill>
              </a:rPr>
              <a:t>Fichi</a:t>
            </a:r>
            <a:r>
              <a:rPr lang="cs-CZ" dirty="0">
                <a:solidFill>
                  <a:schemeClr val="tx1"/>
                </a:solidFill>
              </a:rPr>
              <a:t>, zvolit název projektu, generovat žádost</a:t>
            </a:r>
          </a:p>
        </p:txBody>
      </p:sp>
      <p:sp>
        <p:nvSpPr>
          <p:cNvPr id="13" name="Šipka: doleva 12">
            <a:extLst>
              <a:ext uri="{FF2B5EF4-FFF2-40B4-BE49-F238E27FC236}">
                <a16:creationId xmlns:a16="http://schemas.microsoft.com/office/drawing/2014/main" id="{0CD09182-C13E-4657-9F64-CFFC01DD3ABC}"/>
              </a:ext>
            </a:extLst>
          </p:cNvPr>
          <p:cNvSpPr/>
          <p:nvPr/>
        </p:nvSpPr>
        <p:spPr>
          <a:xfrm>
            <a:off x="5415497" y="3715870"/>
            <a:ext cx="2143404" cy="8815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Vyplnit hlavičku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99A3CF3-2358-454C-AEF4-26879DE40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678ECBB-6545-4B92-B1BE-8466E16E7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E9285DF-4CA9-4AD8-9D01-E2F51D891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0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5141E-4E9C-4AC1-825F-E97D70D3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tx1"/>
                </a:solidFill>
              </a:rPr>
              <a:t>Generování formuláře žádosti v portálu farmáře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B12E8F-1190-4A17-96A5-E44B3F01B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16" y="1825891"/>
            <a:ext cx="4433584" cy="452586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48C40AD-CBCE-44FA-A465-B3A1028CA450}"/>
              </a:ext>
            </a:extLst>
          </p:cNvPr>
          <p:cNvSpPr/>
          <p:nvPr/>
        </p:nvSpPr>
        <p:spPr>
          <a:xfrm>
            <a:off x="5486400" y="267648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Franklin Gothic Book" panose="020B0503020102020204" pitchFamily="34" charset="0"/>
              </a:rPr>
              <a:t>Po vygenerování žádosti (stav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generování 100 %) si žadatel 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uloží žádost do PC přes Stáhnout soubor</a:t>
            </a:r>
            <a:endParaRPr lang="cs-CZ" sz="3200" dirty="0">
              <a:solidFill>
                <a:srgbClr val="4E3B3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Franklin Gothic Book" panose="020B0503020102020204" pitchFamily="34" charset="0"/>
              </a:rPr>
              <a:t>Do stažené žádosti žadatel vyplní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informace týkající se projektu</a:t>
            </a:r>
            <a:endParaRPr lang="cs-CZ" sz="3200" dirty="0">
              <a:solidFill>
                <a:srgbClr val="4E3B30"/>
              </a:solidFill>
              <a:latin typeface="Arial" panose="020B0604020202020204" pitchFamily="34" charset="0"/>
            </a:endParaRPr>
          </a:p>
        </p:txBody>
      </p:sp>
      <p:sp>
        <p:nvSpPr>
          <p:cNvPr id="7" name="Šipka: doleva 6">
            <a:extLst>
              <a:ext uri="{FF2B5EF4-FFF2-40B4-BE49-F238E27FC236}">
                <a16:creationId xmlns:a16="http://schemas.microsoft.com/office/drawing/2014/main" id="{259A4318-8EC7-43DE-8F58-4B053E32AFF0}"/>
              </a:ext>
            </a:extLst>
          </p:cNvPr>
          <p:cNvSpPr/>
          <p:nvPr/>
        </p:nvSpPr>
        <p:spPr>
          <a:xfrm>
            <a:off x="4837708" y="5151495"/>
            <a:ext cx="887896" cy="3578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36DDF03-EC63-4C60-9A59-AE84E9C7E0F2}"/>
              </a:ext>
            </a:extLst>
          </p:cNvPr>
          <p:cNvSpPr/>
          <p:nvPr/>
        </p:nvSpPr>
        <p:spPr>
          <a:xfrm>
            <a:off x="5526822" y="43534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!! Žadatel vyplněnou žádost nahrává na Portál farmáře a odesílá MAS!!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1AD3184-3CD2-4E36-AA25-1022E9EB4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D1470F4-E82D-442C-B1AC-DC8D26DC0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36F9604-9762-4015-B356-E3F90D7E1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0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EDE947-E82B-4BC5-972F-837F3A2D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tx1"/>
                </a:solidFill>
              </a:rPr>
              <a:t>Generování formuláře žádosti v portálu farmáře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CCD146-0B7E-4FB7-9827-25166124C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00"/>
          <a:stretch/>
        </p:blipFill>
        <p:spPr>
          <a:xfrm>
            <a:off x="1353129" y="1843376"/>
            <a:ext cx="9546702" cy="443815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6693945-DBAB-4729-9943-F39E69A6C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B660052-A67F-429A-9BAA-0CAE6520E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7E16368-1148-43BE-A032-AD612F38DB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61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B99C4-131F-4AB3-A969-6AEF56063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tx1"/>
                </a:solidFill>
              </a:rPr>
              <a:t>Generování formuláře žádosti v portálu farmáře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60003A-17EB-4866-BE53-EFBDE1EC7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801" y="1842052"/>
            <a:ext cx="6958102" cy="443947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388935C-B664-4FC3-9DF2-DD139BAEA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3" y="178229"/>
            <a:ext cx="5617322" cy="9944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262ED0-7335-4B8E-837B-F19F6490D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3" y="131564"/>
            <a:ext cx="2678655" cy="8906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1907F31-12A3-4B10-B0C8-E4FE6C986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19" y="131564"/>
            <a:ext cx="1051953" cy="10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765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119</TotalTime>
  <Words>904</Words>
  <Application>Microsoft Office PowerPoint</Application>
  <PresentationFormat>Širokoúhlá obrazovka</PresentationFormat>
  <Paragraphs>99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Franklin Gothic Book</vt:lpstr>
      <vt:lpstr>Retrospektiva</vt:lpstr>
      <vt:lpstr>3. výzva MAS Hrušovansko, z. s. k předkládání Žádostí o dotaci v rámci operace  19.2.1 PRV na období 2014-2020  Podání žádosti přes PF </vt:lpstr>
      <vt:lpstr>Zřízení přístupu do Portálu farmáře</vt:lpstr>
      <vt:lpstr>Přihlášení do Portálu farmáře</vt:lpstr>
      <vt:lpstr>Přihlášení do Portálu farmáře</vt:lpstr>
      <vt:lpstr>Postup pro podání Žádosti o dotace přes PF</vt:lpstr>
      <vt:lpstr>Generování formuláře žádosti v portálu farmáře</vt:lpstr>
      <vt:lpstr>Generování formuláře žádosti v portálu farmáře</vt:lpstr>
      <vt:lpstr>Generování formuláře žádosti v portálu farmáře</vt:lpstr>
      <vt:lpstr>Generování formuláře žádosti v portálu farmáře</vt:lpstr>
      <vt:lpstr>Generování formuláře žádosti v portálu farmáře</vt:lpstr>
      <vt:lpstr>Generování formuláře žádosti v portálu farmáře</vt:lpstr>
      <vt:lpstr>Formulář žádosti o dotaci</vt:lpstr>
      <vt:lpstr>Formulář žádosti o dotaci</vt:lpstr>
      <vt:lpstr>Formulář žádosti o dotaci</vt:lpstr>
      <vt:lpstr>Formulář žádosti o dotaci</vt:lpstr>
      <vt:lpstr>Formulář žádosti o dotaci</vt:lpstr>
      <vt:lpstr>Formulář žádosti o dotaci</vt:lpstr>
      <vt:lpstr>Formulář žádosti o dotaci</vt:lpstr>
      <vt:lpstr>Formulář žádosti o dotaci</vt:lpstr>
      <vt:lpstr>Formulář žádosti o dotaci</vt:lpstr>
      <vt:lpstr>Formulář žádosti o dotaci</vt:lpstr>
      <vt:lpstr>Formulář žádosti o dotaci</vt:lpstr>
      <vt:lpstr>Formulář žádosti o dotaci</vt:lpstr>
      <vt:lpstr>Kontrola žádosti o dotaci</vt:lpstr>
      <vt:lpstr>Podání ŽoD na MAS</vt:lpstr>
      <vt:lpstr>Podání ŽoD na MAS</vt:lpstr>
      <vt:lpstr>Registrace žádosti o dotaci - žadatel</vt:lpstr>
      <vt:lpstr>Registrace žádosti o dotaci - žadatel</vt:lpstr>
      <vt:lpstr>Registrace žádosti o dotaci - žadatel</vt:lpstr>
      <vt:lpstr>Registrace žádosti o dotaci - žadatel</vt:lpstr>
      <vt:lpstr>Registrace žádosti o dotaci - žadatel</vt:lpstr>
      <vt:lpstr>Registrace žádosti o dotaci - žadatel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výzva MAS Hrušovansko, z.s. k předkládání Žádostí o dotaci v rámci operace  19.2.1 PRV na období 2014-2020  Podání žádosti přes PF</dc:title>
  <dc:creator>Simona</dc:creator>
  <cp:lastModifiedBy>Simona Dvořáčková</cp:lastModifiedBy>
  <cp:revision>55</cp:revision>
  <cp:lastPrinted>2018-06-22T12:14:49Z</cp:lastPrinted>
  <dcterms:created xsi:type="dcterms:W3CDTF">2018-06-13T10:30:32Z</dcterms:created>
  <dcterms:modified xsi:type="dcterms:W3CDTF">2019-04-03T08:39:09Z</dcterms:modified>
</cp:coreProperties>
</file>