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7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85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86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817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4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96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31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867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64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96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44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15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AF838FA-8E1B-4532-9BCA-94D4CFE00532}" type="datetimeFigureOut">
              <a:rPr lang="cs-CZ" smtClean="0"/>
              <a:t>3. 4. 2019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AADC30-2150-45E8-9045-995C1B4E30F2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69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B5841F-D0F5-4AE9-8211-01B204B7B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225660"/>
            <a:ext cx="10058400" cy="2988531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3. výzva MAS Hrušovansko, z. s</a:t>
            </a:r>
            <a:r>
              <a:rPr lang="cs-CZ" sz="3600" b="1" dirty="0"/>
              <a:t>.</a:t>
            </a:r>
            <a:br>
              <a:rPr lang="cs-CZ" sz="3600" b="1" dirty="0"/>
            </a:br>
            <a:r>
              <a:rPr lang="cs-CZ" sz="3600" b="1" dirty="0"/>
              <a:t>k předkládání Žádostí o dotaci v rámci operace </a:t>
            </a:r>
            <a:br>
              <a:rPr lang="cs-CZ" sz="3600" b="1" dirty="0"/>
            </a:br>
            <a:r>
              <a:rPr lang="cs-CZ" sz="3600" b="1" dirty="0"/>
              <a:t>19.2.1 PRV na období 2014-2020</a:t>
            </a:r>
            <a:br>
              <a:rPr lang="cs-CZ" sz="3600" b="1" dirty="0"/>
            </a:br>
            <a:br>
              <a:rPr lang="cs-CZ" sz="3600" b="1" dirty="0"/>
            </a:br>
            <a:r>
              <a:rPr lang="cs-CZ" sz="2200" b="1" dirty="0"/>
              <a:t>Obecné informace a </a:t>
            </a:r>
            <a:r>
              <a:rPr lang="cs-CZ" sz="2200" b="1" dirty="0" err="1"/>
              <a:t>Fiche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7D02E-0F11-4A2B-98A7-BDB422659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5669" y="5060840"/>
            <a:ext cx="10058400" cy="1143000"/>
          </a:xfrm>
        </p:spPr>
        <p:txBody>
          <a:bodyPr>
            <a:normAutofit fontScale="85000" lnSpcReduction="20000"/>
          </a:bodyPr>
          <a:lstStyle/>
          <a:p>
            <a:pPr algn="r"/>
            <a:endParaRPr lang="cs-CZ" dirty="0">
              <a:solidFill>
                <a:schemeClr val="tx1"/>
              </a:solidFill>
              <a:latin typeface="+mn-lt"/>
            </a:endParaRPr>
          </a:p>
          <a:p>
            <a:pPr algn="r"/>
            <a:endParaRPr lang="cs-CZ" dirty="0">
              <a:solidFill>
                <a:schemeClr val="tx1"/>
              </a:solidFill>
              <a:latin typeface="+mn-lt"/>
            </a:endParaRPr>
          </a:p>
          <a:p>
            <a:pPr algn="r"/>
            <a:r>
              <a:rPr lang="cs-CZ" sz="2100" cap="none" spc="0" dirty="0">
                <a:solidFill>
                  <a:schemeClr val="tx1"/>
                </a:solidFill>
                <a:latin typeface="+mn-lt"/>
              </a:rPr>
              <a:t>5. 4. 2019 Hrušovany nad Jevišovkou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196773B-0790-4B1F-911D-7C58C9F90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58" y="310874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678162F-40FB-48AC-9C59-0617CE9CF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443" y="269497"/>
            <a:ext cx="2875548" cy="95616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2C39235-A964-4FE5-B9FB-A13ACD8BE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743" y="4731791"/>
            <a:ext cx="3125474" cy="129055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104BEB6-3920-478E-B2DB-A5463B1922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09" y="110129"/>
            <a:ext cx="1208340" cy="11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98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836C18-4782-4541-B8DA-B4BEF0A82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Předání vybraných žádostí na RO SZIF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EC6BC3-ADA0-41B1-BF3D-9C0F61781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MAS vybrané Žádosti o dotaci elektronicky podepíše, přílohy verifikuje a předá žadateli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min. 3 pracovní dny před finálním termínem registrace na RO SZIF Brno, který je stanoven ve výzvě MAS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Žadatel Žádost o dotaci včetně všech příloh pošle přes svůj účet na Portálu farmáře na RO SZIF Brno nejpozději do 17. 6. 2019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O zaregistrování Žádosti o dotaci bude žadatel informován prostřednictvím Portálu farmáře nejpozději do 14 kalendářních dnů od finálního termínu registrace na RO SZIF stanoveného ve výzvě MAS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RO SZIF provádí závěrečné ověření způsobilosti před schválením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8C7705-BAE9-4587-A42F-E789D2AA6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33063D4-163C-40D7-964F-5502415A3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0403B7E-3B03-4626-A44D-99EEBD992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6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C14A46-B0B8-40E0-8A89-BA086EAA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Postupy pro odvolání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61A0F5-DFF3-446C-AAF9-6B26A8672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žadatel nesouhlasí s postupem administrace na MAS nebo s bodovým hodnocením Žádosti o dotaci, může podat žádost o přezkoumání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Žádost o přezkoumání posoudí Dozorčí rada a do 14 kalendářních dnů informuje žadatele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o výsledku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nedojde ke shodnému závěru MAS a žadatele, může žadatel podat písemnou žádost o přezkum postupu MAS na RO SZIF Brno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2307DC4-55CF-458B-8CEB-2ED978F83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8B5F13C-4789-49C4-9F52-079FDB420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F73280B-75E6-4BD3-8275-AE787B45F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05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2F6AA0-5ACA-49E7-8E8F-5099DD8E9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cs-CZ" sz="4000" b="1" dirty="0">
                <a:solidFill>
                  <a:schemeClr val="tx1"/>
                </a:solidFill>
              </a:rPr>
            </a:br>
            <a:r>
              <a:rPr lang="cs-CZ" sz="4000" b="1" dirty="0">
                <a:solidFill>
                  <a:schemeClr val="tx1"/>
                </a:solidFill>
              </a:rPr>
              <a:t>Společné podmínky pro všechny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7277EA-8015-4CEC-9E0F-DE270C139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Žadatelem nemůže být akciová společnost s listinnými akciemi na majitele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Nákup nemovitosti – maximálně 10 % celkové výše výdajů, ze kterých je stanovena dotace na daný projekt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Výdaje související s marketingem max. 100 000,- Kč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Vznik výdajů (vystavení objednávky nebo uzavření smlouvy) nejdříve ke dni podání Žádosti o dotaci na MAS, uhrazeny musí být nejpozději do data předložení Žádosti o platbu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Žadatel/příjemce je povinen zajistit realizaci projektu do 24 měsíců od podpisu Dohody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Lhůta vázanosti projektu na účel trvá 5 let od data převedení dotace na účet příjemce dotace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Archivace dokumentů min. 10 let od proplacení dotace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Dodržení požadavků na publicitu projektu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Žadatel musí získat minimální počet bodů stanovený MAS v rámci preferenčních kritérií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C9ED99-0053-4C44-9A4C-1E2744439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7308F9B-DFD9-4FB0-919F-98990A488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76D09F6-5F63-49AE-9C19-A7E63A512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0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256180-2CF2-4010-BFD5-7AB7C838C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Vytvoření nových pracovních míst –  postupuje se dle Metodiky tvorby pracovních míst (Příloha 14, Pravidel 19.2.1). Nově vytvořené pracovní místo musí být vytvořeno nejpozději do 6 měsíců od data převedení dotace na účet příjemce; udržitelnost 3 roky (malý nebo střední podnik) / 5 let (velký podnik)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Přípustné způsoby uspořádání právních vztahů k nemovitostem – v případě stavebních výdajů, umístění podpořených strojů, technologií a vybavení: vlastnictví, spoluvlastnictví s min. 50% spoluvlastnickým podílem, nájem, pacht, věcné břemeno, výpůjčka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94CDED2-F57B-45EC-8717-BCD416920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cs-CZ" sz="4000" b="1" dirty="0">
                <a:solidFill>
                  <a:schemeClr val="tx1"/>
                </a:solidFill>
              </a:rPr>
            </a:br>
            <a:r>
              <a:rPr lang="cs-CZ" sz="4000" b="1" dirty="0">
                <a:solidFill>
                  <a:schemeClr val="tx1"/>
                </a:solidFill>
              </a:rPr>
              <a:t>Společné podmínky pro všechny aktivity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FACAB6-60AD-4657-9D6B-EA15F6B5A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81C21A9-DE01-4E6A-97A2-3A56E125C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34AD977-1B18-4028-85E5-3EEF09C93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73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69A3BE-6C23-4EF3-B5E7-2257AAFBA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Financování projektu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3B9E32-14D6-4035-993E-E9F9866AA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Žadatel/příjemce dotace zabezpečuje financování realizace projektu nejprve z vlastních zdrojů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Hotovostní platba do výše max. 100 000,- Kč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Bezhotovostní platba pouze prostřednictvím vlastního bankovního účtu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Katalog stavebních prací a materiálu ÚRS PRAHA a.s., RTS, a.s. nebo </a:t>
            </a:r>
            <a:r>
              <a:rPr lang="cs-CZ" dirty="0" err="1">
                <a:solidFill>
                  <a:schemeClr val="tx1"/>
                </a:solidFill>
              </a:rPr>
              <a:t>Callida</a:t>
            </a:r>
            <a:r>
              <a:rPr lang="cs-CZ" dirty="0">
                <a:solidFill>
                  <a:schemeClr val="tx1"/>
                </a:solidFill>
              </a:rPr>
              <a:t>, s.r.o.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Zakázka do 20 000,- Kč bez DPH: nákup přímo (max. do výše 100 000,- Kč bez DPH součtu těchto samostatných zakázek na projekt)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Zakázka do 400 000,- Kč bez DPH nebo 500 000,- Kč bez DPH – cenový marketing (tabulka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s uvedením alespoň 3 dodavatelů)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Zakázka rovna nebo vyšší 400 000,- Kč bez DPH, resp. 500 000,- Kč bez DPH: výběrové řízení (žadatel postupuje dle Příručky pro zadávání veřejných zakázek)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BCDFF2D-BDA1-43DD-B7A6-C32562807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1922C75-0386-4024-AAC3-5101CFBBC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5C47AB3-76E9-48F0-AC8B-EF1D10D9F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38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1181B-B53B-4585-B32A-ACA14838F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Co nelze podpořit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2F653A-2B3C-49E9-AF8B-0A06D518A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>
                <a:solidFill>
                  <a:schemeClr val="tx1"/>
                </a:solidFill>
              </a:rPr>
              <a:t>Obecně nelze z výzvy podpořit (není-li uvedeno ve specifických podmínkách Pravidel jinak)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Pořízení použitého movitého majetku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Nákup zvířat, jednoletých rostlin a jejich vysazování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Daň z přidané hodnoty u plátce DPH za předpokladu, že si mohou DPH nárokovat u finančního úřadu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Kotle na biomasu a bioplynové stanice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Závlahové systémy a studny včetně průzkumných vrtů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Výdaje do včelařství, rybolovu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Obnovu vinic, oplocení vinic a sadů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2651A72-953A-4D87-A417-11EB31C94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C8010C1-CEF5-43CA-BB9F-70D18E13B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F80EAE0-B5DD-42B6-8A59-AF42EFBAA4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5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1C655B-00AC-4F9C-B498-6758AAB45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1 Zemědělské podniky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083771-3145-43E0-BA47-0A53F9CB6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Alokace na </a:t>
            </a:r>
            <a:r>
              <a:rPr lang="cs-CZ" b="1" dirty="0" err="1">
                <a:solidFill>
                  <a:schemeClr val="tx1"/>
                </a:solidFill>
              </a:rPr>
              <a:t>Fichi</a:t>
            </a:r>
            <a:r>
              <a:rPr lang="cs-CZ" b="1" dirty="0">
                <a:solidFill>
                  <a:schemeClr val="tx1"/>
                </a:solidFill>
              </a:rPr>
              <a:t> –1 490 281 Kč</a:t>
            </a:r>
          </a:p>
          <a:p>
            <a:endParaRPr lang="cs-CZ" sz="900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Oblast podpory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 hmotné a nehmotné investice v ŽV a RV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investice do zemědělských staveb a technologií pro ŽV a RV a pro školkařskou produkci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investice na pořízení mobilních strojů pro zemědělskou výrobu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investice do pořízení </a:t>
            </a:r>
            <a:r>
              <a:rPr lang="cs-CZ" dirty="0" err="1">
                <a:solidFill>
                  <a:schemeClr val="tx1"/>
                </a:solidFill>
              </a:rPr>
              <a:t>peletovacích</a:t>
            </a:r>
            <a:r>
              <a:rPr lang="cs-CZ" dirty="0">
                <a:solidFill>
                  <a:schemeClr val="tx1"/>
                </a:solidFill>
              </a:rPr>
              <a:t> zařízení pro vlastní spotřebu v zemědělském podniku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100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Definice žadatele/příjemce - zemědělský podnikatel 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98766A0-F091-4157-A7CC-D0B89FBED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89344E6-7EB1-4A2F-8FFA-9633FBB7E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7E2B01B-319A-4081-81A8-31E271F88E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64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A1CB5-6D30-43B3-ACE1-AF84B7AB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1 Zemědělské podniky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5D4520-3BD0-4460-BF50-87315A749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Výše dotace - </a:t>
            </a:r>
            <a:r>
              <a:rPr lang="cs-CZ" dirty="0">
                <a:solidFill>
                  <a:schemeClr val="tx1"/>
                </a:solidFill>
              </a:rPr>
              <a:t>50 % výdajů, ze kterých je stanovena dotace (může být navýšena o 10 % pro mladé začínající zemědělce)</a:t>
            </a:r>
          </a:p>
          <a:p>
            <a:endParaRPr lang="cs-CZ" sz="900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Způsobilé výdaje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Stavby, stroje a technologie </a:t>
            </a:r>
            <a:r>
              <a:rPr lang="cs-CZ" b="1" dirty="0">
                <a:solidFill>
                  <a:schemeClr val="tx1"/>
                </a:solidFill>
              </a:rPr>
              <a:t>v živočišné výrobě</a:t>
            </a:r>
            <a:r>
              <a:rPr lang="cs-CZ" dirty="0">
                <a:solidFill>
                  <a:schemeClr val="tx1"/>
                </a:solidFill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Stavby, stroje a technologie </a:t>
            </a:r>
            <a:r>
              <a:rPr lang="cs-CZ" b="1" dirty="0">
                <a:solidFill>
                  <a:schemeClr val="tx1"/>
                </a:solidFill>
              </a:rPr>
              <a:t>pro rostlinnou a školkařskou výrobu,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 err="1">
                <a:solidFill>
                  <a:schemeClr val="tx1"/>
                </a:solidFill>
              </a:rPr>
              <a:t>Peletárny</a:t>
            </a:r>
            <a:r>
              <a:rPr lang="cs-CZ" dirty="0">
                <a:solidFill>
                  <a:schemeClr val="tx1"/>
                </a:solidFill>
              </a:rPr>
              <a:t>, jejichž veškerá produkce bude spotřebována přímo v zemědělském podniku,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Nákup </a:t>
            </a:r>
            <a:r>
              <a:rPr lang="cs-CZ" b="1" dirty="0">
                <a:solidFill>
                  <a:schemeClr val="tx1"/>
                </a:solidFill>
              </a:rPr>
              <a:t>nemovitostí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Podporovány budou </a:t>
            </a:r>
            <a:r>
              <a:rPr lang="cs-CZ" b="1" dirty="0">
                <a:solidFill>
                  <a:schemeClr val="tx1"/>
                </a:solidFill>
              </a:rPr>
              <a:t>pouze investiční výdaje </a:t>
            </a:r>
            <a:r>
              <a:rPr lang="cs-CZ" dirty="0">
                <a:solidFill>
                  <a:schemeClr val="tx1"/>
                </a:solidFill>
              </a:rPr>
              <a:t>do zemědělských podniků, </a:t>
            </a:r>
            <a:r>
              <a:rPr lang="cs-CZ" b="1" dirty="0">
                <a:solidFill>
                  <a:schemeClr val="tx1"/>
                </a:solidFill>
              </a:rPr>
              <a:t>vzniklé nejdříve k datu podání Žádosti o dotaci na MAS.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9DE848-76C0-4147-A7C3-4A59C96F1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FFF4D7F-BB07-4371-A1D6-9F5D702F6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DE5EE8F-B6FA-4AC1-81AB-D050886FC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6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E83AD-AAD0-4A6F-AE47-E50482924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1 – povinné přílohy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8BF47C9-8B4D-4D30-A15F-E9A303F42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Souhlasné stanovisko Ministerstva životního prostředí dle závazného vzoru (vydává krajské středisko Agentura ochrany přírody a krajiny České republiky nebo místně příslušná správa NP). Příloha bude požadována pouze v případě, kdy předmětem dotace bude výstavba/rekonstrukce oplocení pastevního areálu nebo chov vodní drůbeže (viz. příloha č. 7  Pravidel) – prostá kopie.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U projektu vyžadujícího posouzení vlivu záměru na životní prostředí dle přílohy č. 1 zákona č. 100/2001 Sb., o posuzování vlivů na životní prostředí a o změně některých souvisejících zákonů (zákon o posuzování vlivů na životní prostředí), ve znění pozdějších předpisů, sdělení k podlimitnímu záměru se závěrem, že předložený záměr nepodléhá zjišťovacímu řízení, nebo závěr zjišťovacího řízení s výrokem, že záměr nepodléhá dalšímu posuzování nebo souhlasné stanovisko příslušného úřadu k posouzení vlivů provedení záměru na životní prostředí - prostá kopie.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pro realizaci projektu není vyžadováno posouzení vlivu záměru na životní prostředí dle přílohy č. 1 zákona č. 100/2001 Sb., o posuzování vlivů na životní prostředí a o změně některých souvisejících zákonů (zákon o posuzování vlivů na životní prostředí), ve znění pozdějších předpisů, a to ani podlimitně, čestné prohlášení žadatele. Čestné prohlášení je součástí formuláře Žádosti o dotaci.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CDFFE96-63B2-45A9-B0D8-883FEAE3B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EF33B8E-6E78-45B3-B56B-A258DC23D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2421AEA-EFF0-4E6B-A430-16C2C27CB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66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4A38D3-93F3-4B37-9193-EA7D28DE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2 Nezemědělské podnikání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0C4192-ADEE-4D8C-9D2E-5D50EC96D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Alokace na </a:t>
            </a:r>
            <a:r>
              <a:rPr lang="cs-CZ" b="1" dirty="0" err="1">
                <a:solidFill>
                  <a:schemeClr val="tx1"/>
                </a:solidFill>
              </a:rPr>
              <a:t>Fichi</a:t>
            </a:r>
            <a:r>
              <a:rPr lang="cs-CZ" b="1" dirty="0">
                <a:solidFill>
                  <a:schemeClr val="tx1"/>
                </a:solidFill>
              </a:rPr>
              <a:t> – 4 430 400,- Kč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Oblast podpory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Podporovány budou investice do vybraných nezemědělských činností dle Klasifikace ekonomických činností (CZ-NACE)</a:t>
            </a:r>
          </a:p>
          <a:p>
            <a:r>
              <a:rPr lang="cs-CZ" b="1" dirty="0">
                <a:solidFill>
                  <a:schemeClr val="tx1"/>
                </a:solidFill>
              </a:rPr>
              <a:t>Definice žadatele/příjemce - </a:t>
            </a:r>
            <a:r>
              <a:rPr lang="cs-CZ" dirty="0">
                <a:solidFill>
                  <a:schemeClr val="tx1"/>
                </a:solidFill>
              </a:rPr>
              <a:t>Podnikatelské subjekty (FO a PO) - mikropodniky a malé podniky ve venkovských oblastech, jakož i zemědělci. </a:t>
            </a:r>
          </a:p>
          <a:p>
            <a:r>
              <a:rPr lang="cs-CZ" b="1" dirty="0">
                <a:solidFill>
                  <a:schemeClr val="tx1"/>
                </a:solidFill>
              </a:rPr>
              <a:t>Výše dotace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25 % výdajů, ze kterých je stanovena dotace – velké podniky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35 % výdajů, ze kterých je stanovena dotace – střední podniky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45 % výdajů, ze kterých je stanovena dotace – malé podniky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C14245-D538-47E4-9495-66225509C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96757E6-8727-4F6A-BF81-37FE8029E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1875BB6-29BB-471D-B251-36660BF94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89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A735E-52AE-4769-883E-EACB5489C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01054"/>
            <a:ext cx="10058400" cy="1008490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>
                <a:solidFill>
                  <a:schemeClr val="tx1"/>
                </a:solidFill>
              </a:rPr>
            </a:br>
            <a:br>
              <a:rPr lang="cs-CZ" b="1" dirty="0">
                <a:solidFill>
                  <a:schemeClr val="tx1"/>
                </a:solidFill>
              </a:rPr>
            </a:br>
            <a:r>
              <a:rPr lang="cs-CZ" sz="4400" b="1" dirty="0">
                <a:solidFill>
                  <a:schemeClr val="tx1"/>
                </a:solidFill>
              </a:rPr>
              <a:t>Základní informace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AB8721-39CC-4B1F-83A0-72A4657E4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68023"/>
            <a:ext cx="10058400" cy="40137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Vyhlášení výzvy: </a:t>
            </a:r>
            <a:r>
              <a:rPr lang="cs-CZ" sz="2200" dirty="0">
                <a:solidFill>
                  <a:schemeClr val="tx1"/>
                </a:solidFill>
              </a:rPr>
              <a:t>11. 2. 2019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Termín příjmu žádostí na MAS: </a:t>
            </a:r>
            <a:r>
              <a:rPr lang="cs-CZ" sz="2200" dirty="0">
                <a:solidFill>
                  <a:schemeClr val="tx1"/>
                </a:solidFill>
              </a:rPr>
              <a:t>od 27. 2. 2019 do 27. 4. 2019 - konzultace vždy po telefonické domluvě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Místo podání Žádostí: </a:t>
            </a:r>
            <a:r>
              <a:rPr lang="cs-CZ" sz="2200" dirty="0">
                <a:solidFill>
                  <a:schemeClr val="tx1"/>
                </a:solidFill>
              </a:rPr>
              <a:t>přes Portál farmáře - MAS Hrušovansko</a:t>
            </a:r>
          </a:p>
          <a:p>
            <a:pPr marL="0" indent="0">
              <a:buNone/>
            </a:pPr>
            <a:r>
              <a:rPr lang="pt-BR" sz="2200" b="1" dirty="0">
                <a:solidFill>
                  <a:schemeClr val="tx1"/>
                </a:solidFill>
              </a:rPr>
              <a:t>Termín registrace na RO SZIF</a:t>
            </a:r>
            <a:r>
              <a:rPr lang="pt-BR" sz="2200" dirty="0">
                <a:solidFill>
                  <a:schemeClr val="tx1"/>
                </a:solidFill>
              </a:rPr>
              <a:t>: </a:t>
            </a:r>
            <a:r>
              <a:rPr lang="cs-CZ" sz="2200" dirty="0">
                <a:solidFill>
                  <a:schemeClr val="tx1"/>
                </a:solidFill>
              </a:rPr>
              <a:t>17</a:t>
            </a:r>
            <a:r>
              <a:rPr lang="pt-BR" sz="2200" dirty="0">
                <a:solidFill>
                  <a:schemeClr val="tx1"/>
                </a:solidFill>
              </a:rPr>
              <a:t>.</a:t>
            </a:r>
            <a:r>
              <a:rPr lang="cs-CZ" sz="2200" dirty="0">
                <a:solidFill>
                  <a:schemeClr val="tx1"/>
                </a:solidFill>
              </a:rPr>
              <a:t> 6</a:t>
            </a:r>
            <a:r>
              <a:rPr lang="pt-BR" sz="2200" dirty="0">
                <a:solidFill>
                  <a:schemeClr val="tx1"/>
                </a:solidFill>
              </a:rPr>
              <a:t>.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pt-BR" sz="2200" dirty="0">
                <a:solidFill>
                  <a:schemeClr val="tx1"/>
                </a:solidFill>
              </a:rPr>
              <a:t>201</a:t>
            </a:r>
            <a:r>
              <a:rPr lang="cs-CZ" sz="2200" dirty="0">
                <a:solidFill>
                  <a:schemeClr val="tx1"/>
                </a:solidFill>
              </a:rPr>
              <a:t>9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Územní vymezení: </a:t>
            </a:r>
            <a:r>
              <a:rPr lang="cs-CZ" sz="2200" dirty="0">
                <a:solidFill>
                  <a:schemeClr val="tx1"/>
                </a:solidFill>
              </a:rPr>
              <a:t>výzva MAS se vztahuje na celé území MAS, pro které je schválená SCLLD</a:t>
            </a: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82A1B32-448A-41DB-8E24-54022CF6C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6AC4C92-2B03-4A1E-B00E-2A7DDC859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C2912AE-789C-4C5F-BFAD-4F2420116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38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D5FEA-FD24-4F2B-8525-3BCA2996D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2 Nezemědělské podnikání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1E8AB4-6829-4C48-A9D7-FE9B84398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>
                <a:solidFill>
                  <a:schemeClr val="tx1"/>
                </a:solidFill>
              </a:rPr>
              <a:t>Způsobilé výdaje</a:t>
            </a: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stavební obnova (přestavba, modernizace, statické zabezpečení) či nová výstavba provozovny, kanceláře (včetně nezbytného zázemí pro zaměstnance) či malokapacitního ubytovacího zařízení (včetně stravování a dalších budov a ploch v rámci turistické infrastruktury, sportoviště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příslušné zázemí)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pořízení strojů, technologií a dalšího vybavení sloužícího pro nezemědělskou činnost (nákup zařízení, užitkových vozů kategorie N1, vybavení, hardware, software) v souvislosti s projektem (včetně montáže a zkoušky před uvedením pořizovaného majetku do stavu způsobilého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k užívání)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doplňující výdaje jako součást projektu (úprava povrchů, náklady na výstavbu odstavných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parkovacích stání, oplocení, nákup a výsadba doprovodné zeleně) 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0CF3376-4F3D-451A-BD27-FB7D6DFFC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EED26BD-DA6B-45B3-BA13-88AED31D0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9FC9AF9-1EA3-4EA0-B196-1853D33017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65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CF338-2433-424E-BD19-1FC47507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2 – povinné přílohy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C2CA2A-14C3-4A00-A656-DC9B1ADE1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se projekt týká činností R 93 nebo I 56 dle CZ NACE, doloží žadatel dokument prokazující, že v okruhu 10 km od místa realizace se nachází objekt venkovské turistiky s návštěvností min. 2000 osob/rok; v dokumentaci musí být uveden i popis způsobu výpočtu návštěvnosti, pokud způsob nevyplývá z charakteru dokumentu; 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je dotace poskytována v režimu blokové výjimky na zásadní změnu výrobního postupu, pak Kartu majetku pro majetek užívaný při činnosti, jež má být modernizována – prostá kopie.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je dotace poskytována v režimu blokové výjimky na rozšíření výrobního sortimentu stávající provozovny, pak Kartu majetku znovupoužitého majetku – prostá kopie.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3D3880-AE3B-45BA-A93C-05CFA46FE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23381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816B902-E346-41E9-A5D2-B2FC2D9B7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CAE0167-42BE-4E1B-AA0F-C2DE88659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93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D58F3A-BBC0-405A-B385-4B8477604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3 Zpřístupnění lesa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3369A-A173-4746-9407-72750A73F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8" y="1882311"/>
            <a:ext cx="9846366" cy="4409292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Alokace na </a:t>
            </a:r>
            <a:r>
              <a:rPr lang="cs-CZ" b="1" dirty="0" err="1">
                <a:solidFill>
                  <a:schemeClr val="tx1"/>
                </a:solidFill>
              </a:rPr>
              <a:t>Fichi</a:t>
            </a:r>
            <a:r>
              <a:rPr lang="cs-CZ" b="1" dirty="0">
                <a:solidFill>
                  <a:schemeClr val="tx1"/>
                </a:solidFill>
              </a:rPr>
              <a:t> – 3 322 590,- Kč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Oblast podpory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Způsobilé pro podporu jsou projekty zaměřené na posílení rekreační funkce lesa, např. značení, výstavba a rekonstrukce stezek pro turisty (do šíře 2 m), značení významných přírodních prvků, výstavba herních a naučných prvků, fitness prvků. 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/>
                </a:solidFill>
              </a:rPr>
              <a:t>Definice žadatele/příjemce -</a:t>
            </a:r>
            <a:r>
              <a:rPr lang="cs-CZ" dirty="0">
                <a:solidFill>
                  <a:schemeClr val="tx1"/>
                </a:solidFill>
              </a:rPr>
              <a:t>Vlastník, nájemce, pachtýř nebo vypůjčitel PUPFL. Sdružení s právní subjektivitou a spolek vlastníků, nájemců, pachtýřů nebo vypůjčitelů PUPFL. </a:t>
            </a:r>
          </a:p>
          <a:p>
            <a:endParaRPr lang="cs-CZ" b="1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Výše dotace  - 100 %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8B60B23-9904-4B40-B9B0-66B22E086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81" y="63464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B8F4514-0CE7-4D96-AF13-6937B12AF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18361F8-0CEC-4BC1-8E04-CC2FBEA4F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20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A3488B-0469-4EB5-A7AD-6468982B3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Způsobilé výdaje</a:t>
            </a:r>
          </a:p>
          <a:p>
            <a:r>
              <a:rPr lang="cs-CZ" dirty="0">
                <a:solidFill>
                  <a:schemeClr val="tx1"/>
                </a:solidFill>
              </a:rPr>
              <a:t>1) opatření k posílení rekreační funkce lesa, značení, výstavba a rekonstrukce stezek pro turisty (do šíře 2 metrů), značení významných přírodních prvků, výstavba herních a naučných prvků, fitness prvků </a:t>
            </a:r>
          </a:p>
          <a:p>
            <a:r>
              <a:rPr lang="cs-CZ" dirty="0">
                <a:solidFill>
                  <a:schemeClr val="tx1"/>
                </a:solidFill>
              </a:rPr>
              <a:t>2) opatření k usměrňování návštěvnosti území, zřizování odpočinkových stanovišť, přístřešků, informačních tabulí, závory </a:t>
            </a:r>
          </a:p>
          <a:p>
            <a:r>
              <a:rPr lang="cs-CZ" dirty="0">
                <a:solidFill>
                  <a:schemeClr val="tx1"/>
                </a:solidFill>
              </a:rPr>
              <a:t>3) opatření k údržbě lesního prostředí, zařízení k odkládání odpadků, </a:t>
            </a:r>
          </a:p>
          <a:p>
            <a:r>
              <a:rPr lang="cs-CZ" dirty="0">
                <a:solidFill>
                  <a:schemeClr val="tx1"/>
                </a:solidFill>
              </a:rPr>
              <a:t>4) opatření k zajištění bezpečnosti návštěvníků lesa (mostky, lávky, zábradlí, stupně)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5) nákup pozemku 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474127CE-94C3-4912-9109-DCE7AFD5EAE4}"/>
              </a:ext>
            </a:extLst>
          </p:cNvPr>
          <p:cNvSpPr txBox="1">
            <a:spLocks/>
          </p:cNvSpPr>
          <p:nvPr/>
        </p:nvSpPr>
        <p:spPr>
          <a:xfrm>
            <a:off x="1249680" y="4390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b="1">
                <a:solidFill>
                  <a:schemeClr val="tx1"/>
                </a:solidFill>
              </a:rPr>
              <a:t>Fiche 3 Zpřístupnění lesa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391CA23-A89E-4EC9-8DBB-295554663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81" y="63464"/>
            <a:ext cx="5617322" cy="9944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D30E318-D1D6-4F0A-963A-92AA0E867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991B779-99E7-46DE-9394-75BCC3ABD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85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4668DB-81D2-4ECD-A9AC-B92018319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4 Polní cesty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DFE79A-E45D-4996-AA9D-EF9F7DE98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Alokace na </a:t>
            </a:r>
            <a:r>
              <a:rPr lang="cs-CZ" b="1" dirty="0" err="1">
                <a:solidFill>
                  <a:schemeClr val="tx1"/>
                </a:solidFill>
              </a:rPr>
              <a:t>Fichi</a:t>
            </a:r>
            <a:r>
              <a:rPr lang="cs-CZ" b="1" dirty="0">
                <a:solidFill>
                  <a:schemeClr val="tx1"/>
                </a:solidFill>
              </a:rPr>
              <a:t> – 1 107 600,- Kč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Oblast podpory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Podpora zahrnuje hmotné nebo nehmotné investice, které souvisejí s rekonstrukcí a budováním zemědělské infrastruktury vedoucí ke zlepšení kvality či zvýšení hustoty polních cest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/>
                </a:solidFill>
              </a:rPr>
              <a:t>Definice žadatele/příjemce – </a:t>
            </a:r>
            <a:r>
              <a:rPr lang="cs-CZ" dirty="0">
                <a:solidFill>
                  <a:schemeClr val="tx1"/>
                </a:solidFill>
              </a:rPr>
              <a:t>Obec nebo zemědělský podnikatel</a:t>
            </a:r>
          </a:p>
          <a:p>
            <a:endParaRPr lang="cs-CZ" b="1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Výše dotace  - 90 %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4245A28-577A-442E-8D88-2490A8B80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81" y="63464"/>
            <a:ext cx="5617322" cy="9944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5FB05B5-669C-4A67-B450-2DAB8C471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B8B9839-02E2-43D4-86F7-5D6397518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67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272AE-176A-42CD-A580-E5936AFB9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4 Polní cesty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7BC251-8A47-4CB6-86A7-BF60332AD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Způsobilé výdaje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Kromě rekonstrukce a výstavby polních cest bude podporována i obnova či nová výstavba souvisejících objektů a technického vybavení. Polní cesty musí být realizovány na území, kde byly dokončeny pozemkové úpravy (kromě projektů, kdy je žadatelem/příjemcem dotace obec), a mimo intravilán obce.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Mezi související objekty a technické vybavení patří: mosty, propustky, brody, silniční příkopy a jejich zaústění do recipientů, svodnice, trativody, pramenné jímky, nájezdy, sjezdy ze silnice, výhybny, obratiště a veškeré bezpečnostní zařízení na polní cestě přiměřené kategorii cesty (svodidla, zábradlí, dopravní značky).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3FEC72E-02C5-4385-890F-6D97AEB9D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81" y="76716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F8F58B3-1321-45A0-BCB9-FD11420A8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76716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08831BB-6147-4D9F-8703-84EA8DE9A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76716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61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4B862-542F-4CFE-9F8D-CC33FEE8B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chemeClr val="tx1"/>
                </a:solidFill>
              </a:rPr>
              <a:t>Fiche</a:t>
            </a:r>
            <a:r>
              <a:rPr lang="cs-CZ" sz="4000" b="1" dirty="0">
                <a:solidFill>
                  <a:schemeClr val="tx1"/>
                </a:solidFill>
              </a:rPr>
              <a:t> 4 Polní cesty – povinné přílohy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F8772F-31E6-4453-8D8D-51238A23A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1) Rozhodnutí o schválení návrhu pozemkových úprav vydané příslušným pozemkovým úřadem (v případě, že žadatelem/příjemcem dotace není obec) – prostá kopie.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2) V případě, že není předkládaná stavebním úřadem ověřená projektová dokumentace předkládaná k řízení stavebního úřadu v souladu se zákonem č. 183/2006 Sb., o územním plánování a stavebním řádu (stavební zákon), ve znění pozdějších předpisů, projektová dokumentace vypracovaná autorizovanou osobou v souladu s příslušnými prováděcími předpisy, ze které je zřejmé splnění parametrů polní cesty dle ČSN – prostá kopie.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3) Výpis z katastru nemovitostí ne starší 3 měsíců od data podání Žádosti o dotaci na MAS týkající se zemědělského pozemku bezprostředně zpřístupněného polní cestou, která je předmětem projektu, v případě, že je žadatelem/příjemcem dotace zemědělský podnikatel, musí být žadatel vlastník nájemce/pachtýř/vypůjčitel pozemku (dokument může být informativního charakteru). V případě, že je žadatel nájemce/pachtýř/vypůjčitel pozemku, doloží na daný pozemek nájemní/pachtovní smlouvu či smlouvu o výpůjčce – prostá kopie.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0BEC803-0D0A-4BC3-AD0F-0F16676BA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81" y="63464"/>
            <a:ext cx="5617322" cy="9944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796F45F-307A-403D-B006-2D19CD5B0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B011074-536A-434D-83B1-D7DEC7550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39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209283-1006-4C98-8EBB-7BCEA1E3E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sz="3600" b="1" dirty="0">
              <a:solidFill>
                <a:schemeClr val="tx1"/>
              </a:solidFill>
            </a:endParaRPr>
          </a:p>
          <a:p>
            <a:pPr algn="ctr"/>
            <a:r>
              <a:rPr lang="cs-CZ" sz="3600" b="1" dirty="0">
                <a:solidFill>
                  <a:schemeClr val="tx1"/>
                </a:solidFill>
              </a:rPr>
              <a:t>DĚKUJI ZA POZORNOST</a:t>
            </a:r>
            <a:endParaRPr lang="cs-CZ" b="1" dirty="0">
              <a:solidFill>
                <a:schemeClr val="tx1"/>
              </a:solidFill>
            </a:endParaRPr>
          </a:p>
          <a:p>
            <a:pPr algn="ctr"/>
            <a:endParaRPr lang="cs-CZ" b="1" dirty="0">
              <a:solidFill>
                <a:schemeClr val="tx1"/>
              </a:solidFill>
            </a:endParaRPr>
          </a:p>
          <a:p>
            <a:pPr algn="ctr"/>
            <a:r>
              <a:rPr lang="cs-CZ" b="1" dirty="0">
                <a:solidFill>
                  <a:schemeClr val="tx1"/>
                </a:solidFill>
              </a:rPr>
              <a:t>Bc. Simona Dvořáčková</a:t>
            </a:r>
          </a:p>
          <a:p>
            <a:pPr algn="ctr"/>
            <a:r>
              <a:rPr lang="cs-CZ" b="1" dirty="0">
                <a:solidFill>
                  <a:schemeClr val="tx1"/>
                </a:solidFill>
              </a:rPr>
              <a:t>Email: info@mashrusovansko.cz</a:t>
            </a:r>
          </a:p>
          <a:p>
            <a:pPr algn="ctr"/>
            <a:r>
              <a:rPr lang="cs-CZ" b="1" dirty="0">
                <a:solidFill>
                  <a:schemeClr val="tx1"/>
                </a:solidFill>
              </a:rPr>
              <a:t>Tel: 773 560 667</a:t>
            </a:r>
          </a:p>
          <a:p>
            <a:pPr algn="ctr"/>
            <a:r>
              <a:rPr lang="cs-CZ" b="1" dirty="0">
                <a:solidFill>
                  <a:schemeClr val="tx1"/>
                </a:solidFill>
              </a:rPr>
              <a:t>Web: www.mashrusovansko.cz</a:t>
            </a:r>
          </a:p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A7EF558-5447-482B-ABF9-AC4BDF75D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45" y="3212135"/>
            <a:ext cx="3125474" cy="129055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0E25A8A-D8C6-4712-BC6C-ABDB4DD40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0433B80-EB6D-4D03-AB5E-BD9CE63A4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E4A8DF3-4E2A-4760-BE04-5577C04B7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6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F50D3-B4D5-445B-9EE9-380B36160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Seznam vyhlášených </a:t>
            </a:r>
            <a:r>
              <a:rPr lang="cs-CZ" sz="4000" b="1" dirty="0" err="1">
                <a:solidFill>
                  <a:schemeClr val="tx1"/>
                </a:solidFill>
              </a:rPr>
              <a:t>Fichí</a:t>
            </a:r>
            <a:r>
              <a:rPr lang="cs-CZ" sz="4000" b="1" dirty="0">
                <a:solidFill>
                  <a:schemeClr val="tx1"/>
                </a:solidFill>
              </a:rPr>
              <a:t> + alokace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01323C-70E4-4720-80BB-6DE598FED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39765E5-948E-4C58-A049-01778540D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AB7C726-40A4-4B20-B887-351D0B796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37E12BA3-DE2C-438E-85EC-49B4A4F8C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688991"/>
              </p:ext>
            </p:extLst>
          </p:nvPr>
        </p:nvGraphicFramePr>
        <p:xfrm>
          <a:off x="1097280" y="1824751"/>
          <a:ext cx="100584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070">
                  <a:extLst>
                    <a:ext uri="{9D8B030D-6E8A-4147-A177-3AD203B41FA5}">
                      <a16:colId xmlns:a16="http://schemas.microsoft.com/office/drawing/2014/main" val="3996067554"/>
                    </a:ext>
                  </a:extLst>
                </a:gridCol>
                <a:gridCol w="3180521">
                  <a:extLst>
                    <a:ext uri="{9D8B030D-6E8A-4147-A177-3AD203B41FA5}">
                      <a16:colId xmlns:a16="http://schemas.microsoft.com/office/drawing/2014/main" val="1593483811"/>
                    </a:ext>
                  </a:extLst>
                </a:gridCol>
                <a:gridCol w="3177209">
                  <a:extLst>
                    <a:ext uri="{9D8B030D-6E8A-4147-A177-3AD203B41FA5}">
                      <a16:colId xmlns:a16="http://schemas.microsoft.com/office/drawing/2014/main" val="85285199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998896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Číslo </a:t>
                      </a:r>
                      <a:r>
                        <a:rPr lang="cs-CZ" dirty="0" err="1"/>
                        <a:t>Fiche</a:t>
                      </a:r>
                      <a:r>
                        <a:rPr lang="cs-CZ" dirty="0"/>
                        <a:t> 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Název </a:t>
                      </a:r>
                      <a:r>
                        <a:rPr lang="cs-CZ" dirty="0" err="1"/>
                        <a:t>Fiche</a:t>
                      </a:r>
                      <a:endParaRPr lang="cs-CZ" dirty="0"/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Vazba na článek Nařízení EP a Rady (EU) č. 1305/2013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Alokace pro 3. výzvu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067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Zemědělské podniky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Článek 17, odstavec 1., písmeno a) Investice do zemědělských podniků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1 490 281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5883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F2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Nezemědělské podniky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Článek 19, odstavec 1., písmeno b) Podpora investic na založení nebo rozvoj nezemědělských činností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4 430 400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2409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F3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Zpřístupnění lesa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Článek 25 Neproduktivní investice v lesích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3 322 560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0696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F4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Polní cesty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Článek 17, odstavec 1., písmeno c) Zemědělská infrastruktura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1 107 600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213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810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868D3A-2213-4B23-9BFC-FADFD71A2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Základní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5833FA-5101-4249-9C0B-A52CF8604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cs-CZ" sz="11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</a:rPr>
              <a:t>Minimální výše způsobilých výdajů projektu</a:t>
            </a:r>
            <a:r>
              <a:rPr lang="cs-CZ" sz="2400" dirty="0">
                <a:solidFill>
                  <a:schemeClr val="tx1"/>
                </a:solidFill>
              </a:rPr>
              <a:t>: 50 tis. Kč</a:t>
            </a:r>
          </a:p>
          <a:p>
            <a:pPr marL="0" indent="0"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</a:rPr>
              <a:t>Maximální výše způsobilých výdajů projektu: </a:t>
            </a:r>
            <a:r>
              <a:rPr lang="cs-CZ" sz="2400" dirty="0">
                <a:solidFill>
                  <a:schemeClr val="tx1"/>
                </a:solidFill>
              </a:rPr>
              <a:t>5 mil. Kč, </a:t>
            </a:r>
            <a:r>
              <a:rPr lang="cs-CZ" sz="2400" b="1" dirty="0">
                <a:solidFill>
                  <a:schemeClr val="tx1"/>
                </a:solidFill>
              </a:rPr>
              <a:t>POZOR</a:t>
            </a:r>
            <a:r>
              <a:rPr lang="cs-CZ" sz="2400" dirty="0">
                <a:solidFill>
                  <a:schemeClr val="tx1"/>
                </a:solidFill>
              </a:rPr>
              <a:t> nelze předkládat projekty s dotací vyšší než je stanovená alokace na danou </a:t>
            </a:r>
            <a:r>
              <a:rPr lang="cs-CZ" sz="2400" dirty="0" err="1">
                <a:solidFill>
                  <a:schemeClr val="tx1"/>
                </a:solidFill>
              </a:rPr>
              <a:t>Fichi</a:t>
            </a: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tx1"/>
                </a:solidFill>
              </a:rPr>
              <a:t>Žádost o dotaci se podává/registruje samostatně za každou Fichi</a:t>
            </a:r>
          </a:p>
          <a:p>
            <a:pPr marL="0" indent="0">
              <a:buNone/>
            </a:pPr>
            <a:endParaRPr lang="pl-P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Lhůta vázanosti projektu na účel trvá </a:t>
            </a:r>
            <a:r>
              <a:rPr lang="cs-CZ" sz="2400" b="1" dirty="0">
                <a:solidFill>
                  <a:schemeClr val="tx1"/>
                </a:solidFill>
              </a:rPr>
              <a:t>5 let od data převedení dotace na účet příjemce</a:t>
            </a:r>
            <a:endParaRPr lang="cs-CZ" sz="2400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02DA458-65A1-48D6-A9B0-619466BD3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5FFFDE5-99A4-4126-AB7A-ADE3E0FF5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35EB102-3585-4EBF-ACF7-E341219B0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5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B122AB-C077-444B-9E27-7BC42E024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Podání žádosti o dotaci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4FB229-E657-4F97-B790-D7FE05DD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97525"/>
            <a:ext cx="1005840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Žadatel musí mít vlastní přístup na Portál Farmáře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Ze svého účtu na Portálu Farmáře si žadatel pod příslušnou MAS  vygeneruje Žádost o dotaci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Vyplněnou Žádost o dotaci společně s přílohami předává na MAS v  elektronické podobě, v termínu stanoveném ve Výzvě MAS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O podání Žádosti o dotaci včetně příloh na MAS obdrží žadatel  písemné potvrzení od MAS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MAS zveřejní Seznam přijatých Žádostí o dotaci na internetových  stránkách do 5 pracovních dní od ukončení příjmu žádostí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DB805E-33C2-4971-8A1E-2E3309BCE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1AEDD43-D5FD-4443-B239-FC9B1C99F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8E904B6-C3CC-4EE7-A30F-1F5970F2EF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83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0F9648-9B06-40BD-8506-EEB5FE5BB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chemeClr val="tx1"/>
                </a:solidFill>
              </a:rPr>
              <a:t>Přílohy předkládané při podání žádosti o dotaci na MAS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A4445E-897E-4D04-AA76-485AE3E9B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projekt/část projektu podléhá řízení stavebního úřadu, pak ke dni podání Žádosti o dotaci na MAS platný a ke dni předložení přílohy na MAS pravomocný (v případě veřejnoprávní smlouvy účinný odpovídající správní akt stavebního úřadu (dle obecných podmínek Pravidel, kapitola 1. „Řízení stavebního úřadu“), na jehož základě lze projekt/část projektu realizovat – prostá kopie. 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případě, že projekt/část projektu podléhá řízení stavebního úřadu, pak stavebním úřadem ověřená projektová dokumentace předkládaná k řízení stavebního úřadu v souladu se zákonem č. 183/2006 Sb., o územním plánování a stavebním řádu (stavební zákon), ve znění pozdějších předpisů, a příslušnými prováděcími předpisy – prostá kopie (lze předložit v listinné podobě).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E4DFC7-2434-4846-92C1-D862833B4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0E992AC-E831-4CE6-81F8-62E6149AE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7B5C0F5-C83A-4665-9B59-2EF5F787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82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4316F1-474D-4294-AAB3-98DA4F572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chemeClr val="tx1"/>
                </a:solidFill>
              </a:rPr>
              <a:t>Přílohy předkládané při podání žádosti o dotaci na MAS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40E68C-43A6-4953-992B-60D254733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Půdorys stavby/půdorys dispozice technologie v odpovídajícím měřítku s vyznačením rozměrů stavby/technologie k projektu/části projektu, pokud není přílohou projektová dokumentace předkládána k řízení stavebního úřadu v souladu se zákonem č. 183/2006 Sb. o územním plánování a stavebním řádu (stavební zákon), ve znění pozdějších předpisů, a příslušnými prováděcími předpisy – prostá kopie.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Katastrální mapa s vyznačením lokalizace předmětu projektu (netýká se mobilních strojů) v odpovídajícím měřítku, ze které budou patrná čísla pozemků, hranice pozemků, název katastrálního území a měřítko mapy (není-li součástí projektové dokumentace) – prostá kopie.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Formuláře pro posouzení finančního zdraví žadatele, u něhož je prokázání vyžadováno (forma </a:t>
            </a:r>
            <a:r>
              <a:rPr lang="cs-CZ" dirty="0" err="1">
                <a:solidFill>
                  <a:schemeClr val="tx1"/>
                </a:solidFill>
              </a:rPr>
              <a:t>pdf</a:t>
            </a:r>
            <a:r>
              <a:rPr lang="cs-CZ" dirty="0">
                <a:solidFill>
                  <a:schemeClr val="tx1"/>
                </a:solidFill>
              </a:rPr>
              <a:t>, lze jej vygenerovat na Portálu farmáře; způsobilé výdaje, ze kterých je stanovena dotace, nad 1 mil. Kč).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1709598-4550-45CF-87B0-45471E378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8168060-0EFC-4BE2-8508-C2E404385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C891BB1-3D7A-48AE-BAC9-12A36A3BA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54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C4918A-A4BC-41BD-A158-7B0A29267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Pokud se jedná o žadatele, který musí pro splnění definice spadat do určité kategorie podniku podle velikosti – Prohlášení o zařazení podniku do kategorie mikropodniků, malých a středních podniků podle velikosti dle Přílohy 5 Pravidel (elektronický formulář ke stažení na www.eagri.cz/prv a www.szif.cz).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případě nákupu nemovitosti jako výdaje, ze kterého je stanovena dotace, znalecký posudek, ne starší než 6 měsíců před podáním Žádosti o dotaci na MAS - prostá kopie.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Fotodokumentace aktuálního stavu místa realizace projektu (nedokládá se v případě pořízení mobilních strojů)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Přílohy stanovené MAS: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Výpis z katastru nemovitostí, fotodokumentace objektu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FAAC7EB-B59B-4F0F-8EFE-192146E2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chemeClr val="tx1"/>
                </a:solidFill>
              </a:rPr>
              <a:t>Přílohy předkládané při podání žádosti o dotaci na MAS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C4DBCD5-38ED-45FC-B53C-938C7F7C1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EABFF1E-58AF-4DB3-8EAF-88545B6CC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97A5B47-0D2E-4AC8-AB6D-151864A47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16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F3427-66FC-407B-B122-79DE804A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Administrace žádosti o dotaci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6AEE380-FC9D-48E8-AB0B-2488B6A0E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5" y="1845734"/>
            <a:ext cx="11105321" cy="402336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 přijetí žádosti probíhá administrativní kontrola MAS, tj. kontrola obsahové správnosti, kontrola přijatelnosti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dalších podmínek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 případě zjištění nedostatků při administrativní kontrole MAS, může být žadatel max. 2x vyzván k opravě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s pevně daným termínem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Žádosti, které úspěšně prošly administrativní kontrolou, postupují do věcného  hodnocení, které provádí Výběrová komise MAS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Výběrová komise MAS přiděluje body v rámci jednotlivých preferenčních kritérií a na základě bodového hodnocení stanoví MAS pořadí projektů za každou </a:t>
            </a:r>
            <a:r>
              <a:rPr lang="cs-CZ" dirty="0" err="1">
                <a:solidFill>
                  <a:schemeClr val="tx1"/>
                </a:solidFill>
              </a:rPr>
              <a:t>Fichi</a:t>
            </a:r>
            <a:r>
              <a:rPr lang="cs-CZ" dirty="0">
                <a:solidFill>
                  <a:schemeClr val="tx1"/>
                </a:solidFill>
              </a:rPr>
              <a:t> zvlášť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Poté jsou projekty předloženy Správní radě spolku, která schvaluje výběr projektů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MAS informuje žadatele o výši přidělených bodů společně se sdělením, zda je jeho Žádost o dotaci vybrána či nevybrána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Poté MAS vyhotoví seznam vybraných/nevybraných Žádostí o dotaci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C6FF9EA-1D41-40AB-A5B4-34CCB13DF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8" y="110129"/>
            <a:ext cx="5617322" cy="994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7566FA8-46C6-4804-8788-BE3D1FBDD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98" y="63464"/>
            <a:ext cx="2678655" cy="89069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01F9104-738D-40BE-9C52-CD5E0A8A9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44" y="63464"/>
            <a:ext cx="1051953" cy="10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9615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TM02900769[[fn=Retrospektiva]]</Template>
  <TotalTime>122</TotalTime>
  <Words>2438</Words>
  <Application>Microsoft Office PowerPoint</Application>
  <PresentationFormat>Širokoúhlá obrazovka</PresentationFormat>
  <Paragraphs>197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Retrospektiva</vt:lpstr>
      <vt:lpstr>3. výzva MAS Hrušovansko, z. s. k předkládání Žádostí o dotaci v rámci operace  19.2.1 PRV na období 2014-2020  Obecné informace a Fiche </vt:lpstr>
      <vt:lpstr>  Základní informace</vt:lpstr>
      <vt:lpstr>Seznam vyhlášených Fichí + alokace</vt:lpstr>
      <vt:lpstr>Základní informace</vt:lpstr>
      <vt:lpstr>Podání žádosti o dotaci</vt:lpstr>
      <vt:lpstr>Přílohy předkládané při podání žádosti o dotaci na MAS</vt:lpstr>
      <vt:lpstr>Přílohy předkládané při podání žádosti o dotaci na MAS</vt:lpstr>
      <vt:lpstr>Přílohy předkládané při podání žádosti o dotaci na MAS</vt:lpstr>
      <vt:lpstr>Administrace žádosti o dotaci</vt:lpstr>
      <vt:lpstr>Předání vybraných žádostí na RO SZIF</vt:lpstr>
      <vt:lpstr>Postupy pro odvolání</vt:lpstr>
      <vt:lpstr> Společné podmínky pro všechny aktivity</vt:lpstr>
      <vt:lpstr> Společné podmínky pro všechny aktivity</vt:lpstr>
      <vt:lpstr>Financování projektu</vt:lpstr>
      <vt:lpstr>Co nelze podpořit</vt:lpstr>
      <vt:lpstr>Fiche 1 Zemědělské podniky</vt:lpstr>
      <vt:lpstr>Fiche 1 Zemědělské podniky</vt:lpstr>
      <vt:lpstr>Fiche 1 – povinné přílohy</vt:lpstr>
      <vt:lpstr>Fiche 2 Nezemědělské podnikání</vt:lpstr>
      <vt:lpstr>Fiche 2 Nezemědělské podnikání</vt:lpstr>
      <vt:lpstr>Fiche 2 – povinné přílohy</vt:lpstr>
      <vt:lpstr>Fiche 3 Zpřístupnění lesa</vt:lpstr>
      <vt:lpstr>Prezentace aplikace PowerPoint</vt:lpstr>
      <vt:lpstr>Fiche 4 Polní cesty</vt:lpstr>
      <vt:lpstr>Fiche 4 Polní cesty</vt:lpstr>
      <vt:lpstr>Fiche 4 Polní cesty – povinné přílohy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výzva MAS Hrušovansko, z.s. k předkládání Žádostí o dotaci v rámci operace  19.2.1 PRV na období 2014-2020  Obecné informace a Fiche</dc:title>
  <dc:creator>Simona</dc:creator>
  <cp:lastModifiedBy>Simona Dvořáčková</cp:lastModifiedBy>
  <cp:revision>30</cp:revision>
  <dcterms:created xsi:type="dcterms:W3CDTF">2018-06-13T09:37:44Z</dcterms:created>
  <dcterms:modified xsi:type="dcterms:W3CDTF">2019-04-03T08:35:58Z</dcterms:modified>
</cp:coreProperties>
</file>